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5902932002_3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5902932002_3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5902932002_3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5902932002_3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753ae0ae89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753ae0ae89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753ae0ae89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753ae0ae89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5902932002_3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5902932002_3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590293200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590293200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5902932002_3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5902932002_3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753ae0ae89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753ae0ae8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5902932002_3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5902932002_3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753ae0ae89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753ae0ae89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753ae0ae89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753ae0ae89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75ab45e8e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75ab45e8e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75ab45e8e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75ab45e8e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Masės koncentracija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1248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9</a:t>
            </a:r>
            <a:r>
              <a:rPr lang="en">
                <a:solidFill>
                  <a:schemeClr val="dk1"/>
                </a:solidFill>
              </a:rPr>
              <a:t> klasė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/>
          <p:nvPr>
            <p:ph idx="1" type="body"/>
          </p:nvPr>
        </p:nvSpPr>
        <p:spPr>
          <a:xfrm>
            <a:off x="189600" y="481275"/>
            <a:ext cx="8642700" cy="46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Uždavinio pavyzdys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Apskaičiuoti cukraus masės koncentraciją (g/L), jei ištirpinus 40 g cukraus vandenyje, gauta 800 mL tirpalo.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1. Parašykite, kas duota ir ką reikia rasti.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Duota: m(cukraus) = 40 g, V(tirpalo) = 800 mL.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Rasti: c</a:t>
            </a:r>
            <a:r>
              <a:rPr baseline="-25000" lang="en">
                <a:solidFill>
                  <a:schemeClr val="dk1"/>
                </a:solidFill>
              </a:rPr>
              <a:t>w</a:t>
            </a:r>
            <a:r>
              <a:rPr lang="en">
                <a:solidFill>
                  <a:schemeClr val="dk1"/>
                </a:solidFill>
              </a:rPr>
              <a:t>(cukraus)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2. Parašykite formulę, pagal kurią yra apskaičiuojamas ieškomas fizikinis dydis.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3. Patikrinkite, ar turite reikiamų fizikinių dydžių skaitines vertes skaičiavimui, taip pat palyginkite matavimo vienetus.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Šiuo atveju reikia apskaičiuoti masės koncentraciją g/L, o tūris pateiktas mililitrais. Reikia pasiversti: 800 mL = 0,8 L.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4. Apskaičiuokite ieškomą dydį.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</a:t>
            </a:r>
            <a:r>
              <a:rPr baseline="-25000" lang="en">
                <a:solidFill>
                  <a:schemeClr val="dk1"/>
                </a:solidFill>
              </a:rPr>
              <a:t>w</a:t>
            </a:r>
            <a:r>
              <a:rPr lang="en">
                <a:solidFill>
                  <a:schemeClr val="dk1"/>
                </a:solidFill>
              </a:rPr>
              <a:t>(cukraus) = 40 g : 0,8 L = 50 g/L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5" name="Google Shape;135;p22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Uždavinių sprendimo gairės</a:t>
            </a:r>
            <a:endParaRPr/>
          </a:p>
        </p:txBody>
      </p:sp>
      <p:grpSp>
        <p:nvGrpSpPr>
          <p:cNvPr id="136" name="Google Shape;136;p22"/>
          <p:cNvGrpSpPr/>
          <p:nvPr/>
        </p:nvGrpSpPr>
        <p:grpSpPr>
          <a:xfrm>
            <a:off x="3368825" y="2391225"/>
            <a:ext cx="3000000" cy="862200"/>
            <a:chOff x="2536675" y="2441425"/>
            <a:chExt cx="3000000" cy="862200"/>
          </a:xfrm>
        </p:grpSpPr>
        <p:sp>
          <p:nvSpPr>
            <p:cNvPr id="137" name="Google Shape;137;p22"/>
            <p:cNvSpPr txBox="1"/>
            <p:nvPr/>
          </p:nvSpPr>
          <p:spPr>
            <a:xfrm>
              <a:off x="2536675" y="2656975"/>
              <a:ext cx="30000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/>
                <a:t>c</a:t>
              </a:r>
              <a:r>
                <a:rPr baseline="-25000" lang="en" sz="1600"/>
                <a:t>w </a:t>
              </a:r>
              <a:r>
                <a:rPr lang="en" sz="1600"/>
                <a:t>= –––</a:t>
              </a:r>
              <a:endParaRPr sz="1600"/>
            </a:p>
          </p:txBody>
        </p:sp>
        <p:sp>
          <p:nvSpPr>
            <p:cNvPr id="138" name="Google Shape;138;p22"/>
            <p:cNvSpPr txBox="1"/>
            <p:nvPr/>
          </p:nvSpPr>
          <p:spPr>
            <a:xfrm>
              <a:off x="2977750" y="2441425"/>
              <a:ext cx="7320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/>
                <a:t>m</a:t>
              </a:r>
              <a:endParaRPr sz="1600"/>
            </a:p>
          </p:txBody>
        </p:sp>
        <p:sp>
          <p:nvSpPr>
            <p:cNvPr id="139" name="Google Shape;139;p22"/>
            <p:cNvSpPr txBox="1"/>
            <p:nvPr/>
          </p:nvSpPr>
          <p:spPr>
            <a:xfrm>
              <a:off x="2977750" y="2872525"/>
              <a:ext cx="4713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/>
                <a:t>V</a:t>
              </a:r>
              <a:endParaRPr sz="160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Paprasčiausi uždaviniai</a:t>
            </a:r>
            <a:endParaRPr/>
          </a:p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>
            <a:off x="230600" y="636725"/>
            <a:ext cx="8702700" cy="436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1. Apskaičiuokite cukraus masės koncentraciją (g/mL), jei ištirpinus 15 g cukraus vandenyje, gauta 200 mL cukraus tirpalo. (Ats., 0,075 g/mL)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2. Apskaičiuokite, kiek gramų druskos yra 400 mL tirpalo, kuriame druskos masės koncentracija yra 0,02 g/mL. (Ats., 8 g)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3.  Apskaičiuokite, kiek mililitrų tirpalo galima pagaminti, turint 10 gramų druskos, jeigu druskos masės koncentracija tirpale turi būti 25 g/L. (Ats., 400 mL)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4. Apskaičiuokite, kokią masę natrio sulfato Na</a:t>
            </a:r>
            <a:r>
              <a:rPr baseline="-25000" lang="en">
                <a:solidFill>
                  <a:schemeClr val="dk1"/>
                </a:solidFill>
              </a:rPr>
              <a:t>2</a:t>
            </a:r>
            <a:r>
              <a:rPr lang="en">
                <a:solidFill>
                  <a:schemeClr val="dk1"/>
                </a:solidFill>
              </a:rPr>
              <a:t>SO</a:t>
            </a:r>
            <a:r>
              <a:rPr baseline="-25000" lang="en">
                <a:solidFill>
                  <a:schemeClr val="dk1"/>
                </a:solidFill>
              </a:rPr>
              <a:t>4</a:t>
            </a:r>
            <a:r>
              <a:rPr lang="en">
                <a:solidFill>
                  <a:schemeClr val="dk1"/>
                </a:solidFill>
              </a:rPr>
              <a:t> reikia ištirpinti, norint gauti 2 litrus tirpalo, kuriame natrio sulfato masės koncentracija yra 0,05 g/mL. (Ats., 100 g)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5. Apskaičiuokite kalio chlorido KCl masės koncentraciją (g/L), jei ištirpinus 50 g šios medžiagos vandenyje, gauta 250 mL tirpalo. (Ats., 200 g/L)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Nesudėtingi uždaviniai</a:t>
            </a:r>
            <a:endParaRPr/>
          </a:p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>
            <a:off x="311700" y="636725"/>
            <a:ext cx="8520600" cy="436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6</a:t>
            </a:r>
            <a:r>
              <a:rPr lang="en">
                <a:solidFill>
                  <a:schemeClr val="dk1"/>
                </a:solidFill>
              </a:rPr>
              <a:t>. </a:t>
            </a:r>
            <a:r>
              <a:rPr lang="en">
                <a:solidFill>
                  <a:schemeClr val="dk1"/>
                </a:solidFill>
              </a:rPr>
              <a:t>Apskaičiuokite, kiek gramų kalio chlorido KCl yra 100 gramų tirpalo (ρ = 1,14 g/cm</a:t>
            </a:r>
            <a:r>
              <a:rPr baseline="30000" lang="en">
                <a:solidFill>
                  <a:schemeClr val="dk1"/>
                </a:solidFill>
              </a:rPr>
              <a:t>3</a:t>
            </a:r>
            <a:r>
              <a:rPr lang="en">
                <a:solidFill>
                  <a:schemeClr val="dk1"/>
                </a:solidFill>
              </a:rPr>
              <a:t>), kuriame kalio chlorido masės koncentracija yra 0,25 g/mL. (Ats., 21,9 g)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7. </a:t>
            </a:r>
            <a:r>
              <a:rPr lang="en">
                <a:solidFill>
                  <a:schemeClr val="dk1"/>
                </a:solidFill>
              </a:rPr>
              <a:t>Vandenyje ištirpino 2 molius sieros rūgšties H</a:t>
            </a:r>
            <a:r>
              <a:rPr baseline="-25000" lang="en">
                <a:solidFill>
                  <a:schemeClr val="dk1"/>
                </a:solidFill>
              </a:rPr>
              <a:t>2</a:t>
            </a:r>
            <a:r>
              <a:rPr lang="en">
                <a:solidFill>
                  <a:schemeClr val="dk1"/>
                </a:solidFill>
              </a:rPr>
              <a:t>SO</a:t>
            </a:r>
            <a:r>
              <a:rPr baseline="-25000" lang="en">
                <a:solidFill>
                  <a:schemeClr val="dk1"/>
                </a:solidFill>
              </a:rPr>
              <a:t>4</a:t>
            </a:r>
            <a:r>
              <a:rPr lang="en">
                <a:solidFill>
                  <a:schemeClr val="dk1"/>
                </a:solidFill>
              </a:rPr>
              <a:t> ir gavo 600 mL tirpalo. Apskaičiuokite sieros rūgšties masės koncentraciją tirpale. (Ats., 0,33 g/mL)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8. </a:t>
            </a:r>
            <a:r>
              <a:rPr lang="en">
                <a:solidFill>
                  <a:schemeClr val="dk1"/>
                </a:solidFill>
              </a:rPr>
              <a:t>Apskaičiuokite</a:t>
            </a:r>
            <a:r>
              <a:rPr lang="en">
                <a:solidFill>
                  <a:schemeClr val="dk1"/>
                </a:solidFill>
              </a:rPr>
              <a:t>, kokia yra 0,4 mol/L druskos rūgšties HCl tirpalo masės koncentracija. (Ats., 14,6 g/L)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9. Apskaičiuokite, kokia yra 20 % sieros rūgšties H</a:t>
            </a:r>
            <a:r>
              <a:rPr baseline="-25000" lang="en">
                <a:solidFill>
                  <a:schemeClr val="dk1"/>
                </a:solidFill>
              </a:rPr>
              <a:t>2</a:t>
            </a:r>
            <a:r>
              <a:rPr lang="en">
                <a:solidFill>
                  <a:schemeClr val="dk1"/>
                </a:solidFill>
              </a:rPr>
              <a:t>SO</a:t>
            </a:r>
            <a:r>
              <a:rPr baseline="-25000" lang="en">
                <a:solidFill>
                  <a:schemeClr val="dk1"/>
                </a:solidFill>
              </a:rPr>
              <a:t>4</a:t>
            </a:r>
            <a:r>
              <a:rPr lang="en">
                <a:solidFill>
                  <a:schemeClr val="dk1"/>
                </a:solidFill>
              </a:rPr>
              <a:t> tirpalo masės koncentracija, jei tirpalo tankis yra 1,14 g/cm</a:t>
            </a:r>
            <a:r>
              <a:rPr baseline="30000" lang="en">
                <a:solidFill>
                  <a:schemeClr val="dk1"/>
                </a:solidFill>
              </a:rPr>
              <a:t>3</a:t>
            </a:r>
            <a:r>
              <a:rPr lang="en">
                <a:solidFill>
                  <a:schemeClr val="dk1"/>
                </a:solidFill>
              </a:rPr>
              <a:t>. (Ats., 228 g/L)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10. </a:t>
            </a:r>
            <a:r>
              <a:rPr lang="en">
                <a:solidFill>
                  <a:schemeClr val="dk1"/>
                </a:solidFill>
              </a:rPr>
              <a:t>Į 400 mL natrio chlorido NaCl tirpalo, kurio masės koncentracija yra 50 g/L, įpylė tiek vandens, kad tirpalo tūris tapo 600 mL. Apskaičiuokite natrio chlorido masės koncentraciją (g/L) praskiestame tirpale. (Ats., 33,3 g/L)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11.  Į 1500 mL kalio bromido KBr tirpalo, kurio masės koncentracija yra 80 g/L, papildomai įdėjo ir ištirpino 50 g kalio bromido. Tarkime, kad tirpalo tūris nepasikeitė. Apskaičiuokite kalio bromido masės koncentraciją (g/L) gautame tirpale. (Ats., 113,3 g/L)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r>
              <a:rPr lang="en"/>
              <a:t>udėtingi uždaviniai</a:t>
            </a:r>
            <a:endParaRPr/>
          </a:p>
        </p:txBody>
      </p:sp>
      <p:sp>
        <p:nvSpPr>
          <p:cNvPr id="157" name="Google Shape;157;p25"/>
          <p:cNvSpPr txBox="1"/>
          <p:nvPr>
            <p:ph idx="1" type="body"/>
          </p:nvPr>
        </p:nvSpPr>
        <p:spPr>
          <a:xfrm>
            <a:off x="311700" y="636725"/>
            <a:ext cx="8520600" cy="436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12</a:t>
            </a:r>
            <a:r>
              <a:rPr lang="en">
                <a:solidFill>
                  <a:schemeClr val="dk1"/>
                </a:solidFill>
              </a:rPr>
              <a:t>. Sumaišė 200 mL natrio bromido NaBr tirpalo, kurio masės koncentracija yra 150 g/L, su 1800 mL natrio bromido tirpalo, kurio masės koncentracija yra 200 g/L. Tarkime, kad gauto tirpalo tūris yra 2000 mL. Apskaičiuokite natrio</a:t>
            </a:r>
            <a:r>
              <a:rPr lang="en">
                <a:solidFill>
                  <a:schemeClr val="dk1"/>
                </a:solidFill>
              </a:rPr>
              <a:t> bromido</a:t>
            </a:r>
            <a:r>
              <a:rPr lang="en">
                <a:solidFill>
                  <a:schemeClr val="dk1"/>
                </a:solidFill>
              </a:rPr>
              <a:t> masės koncentraciją (g/L) gautame tirpale. (Ats., 195 g/L)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13. Sumaišė 400 g vandens ir 80 g natrio bromido NaBr. Natrio bromidas visiškai ištirpo. Gauto tirpalo tankis 1,14 g/cm</a:t>
            </a:r>
            <a:r>
              <a:rPr baseline="30000" lang="en">
                <a:solidFill>
                  <a:schemeClr val="dk1"/>
                </a:solidFill>
              </a:rPr>
              <a:t>3</a:t>
            </a:r>
            <a:r>
              <a:rPr lang="en">
                <a:solidFill>
                  <a:schemeClr val="dk1"/>
                </a:solidFill>
              </a:rPr>
              <a:t>. Apskaičiuokite natrio bromido masės koncentraciją (g/L). (Ats., 190 g/L)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14. </a:t>
            </a:r>
            <a:r>
              <a:rPr lang="en">
                <a:solidFill>
                  <a:schemeClr val="dk1"/>
                </a:solidFill>
              </a:rPr>
              <a:t>Apskaičiuokite, kiek gramų natrio sulfato Na</a:t>
            </a:r>
            <a:r>
              <a:rPr baseline="-25000" lang="en">
                <a:solidFill>
                  <a:schemeClr val="dk1"/>
                </a:solidFill>
              </a:rPr>
              <a:t>2</a:t>
            </a:r>
            <a:r>
              <a:rPr lang="en">
                <a:solidFill>
                  <a:schemeClr val="dk1"/>
                </a:solidFill>
              </a:rPr>
              <a:t>SO</a:t>
            </a:r>
            <a:r>
              <a:rPr baseline="-25000" lang="en">
                <a:solidFill>
                  <a:schemeClr val="dk1"/>
                </a:solidFill>
              </a:rPr>
              <a:t>4</a:t>
            </a:r>
            <a:r>
              <a:rPr lang="en">
                <a:solidFill>
                  <a:schemeClr val="dk1"/>
                </a:solidFill>
              </a:rPr>
              <a:t> ir kiek mililitrų vandens (ρ = 1 g/cm</a:t>
            </a:r>
            <a:r>
              <a:rPr baseline="30000" lang="en">
                <a:solidFill>
                  <a:schemeClr val="dk1"/>
                </a:solidFill>
              </a:rPr>
              <a:t>3</a:t>
            </a:r>
            <a:r>
              <a:rPr lang="en">
                <a:solidFill>
                  <a:schemeClr val="dk1"/>
                </a:solidFill>
              </a:rPr>
              <a:t>) yra 500 mL tirpalo, kurio masės koncentraciją 284 g/L (ρ = 1,25 g/cm</a:t>
            </a:r>
            <a:r>
              <a:rPr baseline="30000" lang="en">
                <a:solidFill>
                  <a:schemeClr val="dk1"/>
                </a:solidFill>
              </a:rPr>
              <a:t>3</a:t>
            </a:r>
            <a:r>
              <a:rPr lang="en">
                <a:solidFill>
                  <a:schemeClr val="dk1"/>
                </a:solidFill>
              </a:rPr>
              <a:t>). (Ats., 142 g ir 483 mL)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6"/>
          <p:cNvSpPr txBox="1"/>
          <p:nvPr>
            <p:ph type="title"/>
          </p:nvPr>
        </p:nvSpPr>
        <p:spPr>
          <a:xfrm>
            <a:off x="311700" y="13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Rekomendacijos pamokai</a:t>
            </a:r>
            <a:endParaRPr/>
          </a:p>
        </p:txBody>
      </p:sp>
      <p:sp>
        <p:nvSpPr>
          <p:cNvPr id="163" name="Google Shape;163;p26"/>
          <p:cNvSpPr txBox="1"/>
          <p:nvPr>
            <p:ph idx="1" type="body"/>
          </p:nvPr>
        </p:nvSpPr>
        <p:spPr>
          <a:xfrm>
            <a:off x="311700" y="852225"/>
            <a:ext cx="8520600" cy="392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1. Pamoką rekomenduojama pradėti nuo kartojimo, prisimenant, kokius koncentracijų reiškimo būdus žino mokiniai. Aptarkite: a) Kodėl egzistuoja skirtingi koncentracijų reiškimo būdai? b) Kokia koncentracijos fizikinė prasmė? c) Kokią informaciją suteikia tirpalo koncentracija?  Priminkite mokiniams tirpiklio, tirpinio, tirpalo savokas.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2. Rekomenduojama pamokos metu pademonstruoti praktinį masės koncentracijos tirpalo ruošimą. Svarbu pabrėžti kaip teisingai išmatuoti tirpalo tūrį matavimo kolba.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3. Rekomenduojama pradžioje išspręsti kelis uždavinius lentoje, akcentuojant teisingą sprendimo vaizdavimą.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94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Pamokos tikslas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Išsiaiškinti, ką rodo tirpalo masės koncentracija, kokia jos skaičiavimo formulė ir kaip spręsti uždavinius su tirpalo masės koncentracija.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Pamokos pabaigoje mokiniai turėtų gebėti išspręsti slenkstinio, patenkinamo ir pagrindinio pasiekimų lygio uždavinius, kuriuose reikia pritaikyti masės koncentracijos formulę.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94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Pamokos planas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Masės koncentracijos žymėjimas, skaičiavimo formulė, matavimo vienetas.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Masės koncentracijos taikymas.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Masės koncentracijos tirpalų ruošimas.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Masės koncentracijos ir tankio skirtumas.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Patenkinamo lygio uždavinių su masės koncentracija sprendimas.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Pagrindinio lygio uždavinių su masės koncentracija sprendimas.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Uždavinių sprendimo praktika.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94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Mokinių pasiekimų lygiai sprendžiant uždavinius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666800"/>
            <a:ext cx="8520600" cy="41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Lygiai aprašomi, remiantis 2023 m. gamtamokslinės programos Gamtamokslinio komunikavimo </a:t>
            </a:r>
            <a:r>
              <a:rPr lang="en">
                <a:solidFill>
                  <a:schemeClr val="dk1"/>
                </a:solidFill>
              </a:rPr>
              <a:t>(B) ir Gamtamokslinio tyrinėjimo (C) pasiekimų lygių aprašu 35-38 psl.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Slenkstinis</a:t>
            </a:r>
            <a:endParaRPr b="1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Mokinys užrašo masės koncentracijos skaičiavimo formulę, įvardija visus fizikinius dydžius ir jų matavimo vienetus, moka išreikšti vienus fizikinius dydžius kitais.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Patenkinamas</a:t>
            </a:r>
            <a:endParaRPr b="1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Prie slenkstinio lygio pasiekimų papildomai išsprendžia paprasčiausius uždavinius, kuriuose reikia atlikti vieną aritmetinį veiksmą, naudojant masės koncentracijos skaičiavimo formulę bei, jeigu reikia, pakeisti matavimo vienetus.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Pagrindinis</a:t>
            </a:r>
            <a:endParaRPr b="1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Prie patenkinamo lygio pasiekimų papildomai išsprendžia n</a:t>
            </a:r>
            <a:r>
              <a:rPr lang="en">
                <a:solidFill>
                  <a:schemeClr val="dk1"/>
                </a:solidFill>
              </a:rPr>
              <a:t>esudėtingus uždavinius, kuriuose reikia atlikti du ar tris veiksmus, naudojant vieną arba dvi skirtingas skaičiavimo formules.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Aukštesnysis</a:t>
            </a:r>
            <a:endParaRPr b="1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Prie pagrindinio lygio pasiekimų papildomai išsprendžia s</a:t>
            </a:r>
            <a:r>
              <a:rPr lang="en">
                <a:solidFill>
                  <a:schemeClr val="dk1"/>
                </a:solidFill>
              </a:rPr>
              <a:t>udėtingus uždavinius, kuriuose reikia atlikti daugiau trijų veiksmų, naudojant dvi ar daugiau skirtingų skaičiavimo formulių.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13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Masės koncentracija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706925"/>
            <a:ext cx="8520600" cy="81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Masės koncentracija (c</a:t>
            </a:r>
            <a:r>
              <a:rPr b="1" baseline="-25000" lang="en">
                <a:solidFill>
                  <a:schemeClr val="dk1"/>
                </a:solidFill>
              </a:rPr>
              <a:t>w</a:t>
            </a:r>
            <a:r>
              <a:rPr b="1" lang="en">
                <a:solidFill>
                  <a:schemeClr val="dk1"/>
                </a:solidFill>
              </a:rPr>
              <a:t>) </a:t>
            </a:r>
            <a:r>
              <a:rPr lang="en">
                <a:solidFill>
                  <a:schemeClr val="dk1"/>
                </a:solidFill>
              </a:rPr>
              <a:t>– tai fizikinis dydis rodantis tirpinio masę (g) tam tikrame tirpalo tūryje (L, mL, cm</a:t>
            </a:r>
            <a:r>
              <a:rPr baseline="30000" lang="en">
                <a:solidFill>
                  <a:schemeClr val="dk1"/>
                </a:solidFill>
              </a:rPr>
              <a:t>3</a:t>
            </a:r>
            <a:r>
              <a:rPr lang="en">
                <a:solidFill>
                  <a:schemeClr val="dk1"/>
                </a:solidFill>
              </a:rPr>
              <a:t>).</a:t>
            </a:r>
            <a:endParaRPr baseline="-25000">
              <a:solidFill>
                <a:schemeClr val="dk1"/>
              </a:solidFill>
            </a:endParaRPr>
          </a:p>
        </p:txBody>
      </p:sp>
      <p:grpSp>
        <p:nvGrpSpPr>
          <p:cNvPr id="80" name="Google Shape;80;p17"/>
          <p:cNvGrpSpPr/>
          <p:nvPr/>
        </p:nvGrpSpPr>
        <p:grpSpPr>
          <a:xfrm>
            <a:off x="571500" y="1677450"/>
            <a:ext cx="3060200" cy="1207050"/>
            <a:chOff x="561475" y="1888000"/>
            <a:chExt cx="3060200" cy="1207050"/>
          </a:xfrm>
        </p:grpSpPr>
        <p:sp>
          <p:nvSpPr>
            <p:cNvPr id="81" name="Google Shape;81;p17"/>
            <p:cNvSpPr/>
            <p:nvPr/>
          </p:nvSpPr>
          <p:spPr>
            <a:xfrm>
              <a:off x="561475" y="1925050"/>
              <a:ext cx="1524000" cy="1170000"/>
            </a:xfrm>
            <a:prstGeom prst="rect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/>
            </a:p>
          </p:txBody>
        </p:sp>
        <p:grpSp>
          <p:nvGrpSpPr>
            <p:cNvPr id="82" name="Google Shape;82;p17"/>
            <p:cNvGrpSpPr/>
            <p:nvPr/>
          </p:nvGrpSpPr>
          <p:grpSpPr>
            <a:xfrm>
              <a:off x="621675" y="1888000"/>
              <a:ext cx="3000000" cy="1170000"/>
              <a:chOff x="2536675" y="2401300"/>
              <a:chExt cx="3000000" cy="1170000"/>
            </a:xfrm>
          </p:grpSpPr>
          <p:sp>
            <p:nvSpPr>
              <p:cNvPr id="83" name="Google Shape;83;p17"/>
              <p:cNvSpPr txBox="1"/>
              <p:nvPr/>
            </p:nvSpPr>
            <p:spPr>
              <a:xfrm>
                <a:off x="2536675" y="2656975"/>
                <a:ext cx="3000000" cy="58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600"/>
                  <a:t>c</a:t>
                </a:r>
                <a:r>
                  <a:rPr baseline="-25000" lang="en" sz="2600"/>
                  <a:t>w </a:t>
                </a:r>
                <a:r>
                  <a:rPr lang="en" sz="2600"/>
                  <a:t>= –––</a:t>
                </a:r>
                <a:endParaRPr sz="2600"/>
              </a:p>
            </p:txBody>
          </p:sp>
          <p:sp>
            <p:nvSpPr>
              <p:cNvPr id="84" name="Google Shape;84;p17"/>
              <p:cNvSpPr txBox="1"/>
              <p:nvPr/>
            </p:nvSpPr>
            <p:spPr>
              <a:xfrm>
                <a:off x="3268575" y="2401300"/>
                <a:ext cx="732000" cy="58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600"/>
                  <a:t>m</a:t>
                </a:r>
                <a:endParaRPr sz="2600"/>
              </a:p>
            </p:txBody>
          </p:sp>
          <p:sp>
            <p:nvSpPr>
              <p:cNvPr id="85" name="Google Shape;85;p17"/>
              <p:cNvSpPr txBox="1"/>
              <p:nvPr/>
            </p:nvSpPr>
            <p:spPr>
              <a:xfrm>
                <a:off x="3318700" y="2986300"/>
                <a:ext cx="471300" cy="58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600"/>
                  <a:t>V</a:t>
                </a:r>
                <a:endParaRPr sz="2600"/>
              </a:p>
            </p:txBody>
          </p:sp>
        </p:grpSp>
      </p:grpSp>
      <p:sp>
        <p:nvSpPr>
          <p:cNvPr id="86" name="Google Shape;86;p17"/>
          <p:cNvSpPr txBox="1"/>
          <p:nvPr/>
        </p:nvSpPr>
        <p:spPr>
          <a:xfrm>
            <a:off x="2386275" y="1773075"/>
            <a:ext cx="6286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</a:t>
            </a:r>
            <a:r>
              <a:rPr baseline="-25000" lang="en" sz="1800"/>
              <a:t>w</a:t>
            </a:r>
            <a:r>
              <a:rPr lang="en" sz="1800"/>
              <a:t> – masės koncentracija g/L, arba g/mL, arba g/cm</a:t>
            </a:r>
            <a:r>
              <a:rPr baseline="30000" lang="en" sz="1800"/>
              <a:t>3</a:t>
            </a:r>
            <a:r>
              <a:rPr lang="en" sz="1800"/>
              <a:t>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</a:t>
            </a:r>
            <a:r>
              <a:rPr lang="en" sz="1800"/>
              <a:t> – tirpinio masė, g.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 – tirpalo tūris, L, arba mL, arba cm</a:t>
            </a:r>
            <a:r>
              <a:rPr baseline="30000" lang="en" sz="1800"/>
              <a:t>3</a:t>
            </a:r>
            <a:r>
              <a:rPr lang="en" sz="1800"/>
              <a:t>.</a:t>
            </a:r>
            <a:endParaRPr sz="1800"/>
          </a:p>
        </p:txBody>
      </p:sp>
      <p:sp>
        <p:nvSpPr>
          <p:cNvPr id="87" name="Google Shape;87;p17"/>
          <p:cNvSpPr txBox="1"/>
          <p:nvPr/>
        </p:nvSpPr>
        <p:spPr>
          <a:xfrm>
            <a:off x="311700" y="2942775"/>
            <a:ext cx="8080200" cy="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/>
              <a:t>Prisiminkite: 1 kg = 1000 g, 1 g = 1000 mg. 1 L = 1000 mL = 1000 cm</a:t>
            </a:r>
            <a:r>
              <a:rPr b="1" baseline="30000" lang="en" sz="1900"/>
              <a:t>3</a:t>
            </a:r>
            <a:r>
              <a:rPr b="1" lang="en" sz="1900"/>
              <a:t>.</a:t>
            </a:r>
            <a:endParaRPr b="1" sz="19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Fizikinių dydžių išreiškimas kitais:</a:t>
            </a:r>
            <a:endParaRPr sz="1900"/>
          </a:p>
        </p:txBody>
      </p:sp>
      <p:grpSp>
        <p:nvGrpSpPr>
          <p:cNvPr id="88" name="Google Shape;88;p17"/>
          <p:cNvGrpSpPr/>
          <p:nvPr/>
        </p:nvGrpSpPr>
        <p:grpSpPr>
          <a:xfrm>
            <a:off x="1506000" y="3546350"/>
            <a:ext cx="3000000" cy="1160450"/>
            <a:chOff x="2536675" y="2401300"/>
            <a:chExt cx="3000000" cy="1160450"/>
          </a:xfrm>
        </p:grpSpPr>
        <p:sp>
          <p:nvSpPr>
            <p:cNvPr id="89" name="Google Shape;89;p17"/>
            <p:cNvSpPr txBox="1"/>
            <p:nvPr/>
          </p:nvSpPr>
          <p:spPr>
            <a:xfrm>
              <a:off x="2536675" y="2656975"/>
              <a:ext cx="30000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/>
                <a:t>V</a:t>
              </a:r>
              <a:r>
                <a:rPr baseline="-25000" lang="en" sz="2600"/>
                <a:t> </a:t>
              </a:r>
              <a:r>
                <a:rPr lang="en" sz="2600"/>
                <a:t>= –––</a:t>
              </a:r>
              <a:endParaRPr sz="2600"/>
            </a:p>
          </p:txBody>
        </p:sp>
        <p:sp>
          <p:nvSpPr>
            <p:cNvPr id="90" name="Google Shape;90;p17"/>
            <p:cNvSpPr txBox="1"/>
            <p:nvPr/>
          </p:nvSpPr>
          <p:spPr>
            <a:xfrm>
              <a:off x="3268575" y="2401300"/>
              <a:ext cx="7320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/>
                <a:t>m</a:t>
              </a:r>
              <a:endParaRPr sz="2600"/>
            </a:p>
          </p:txBody>
        </p:sp>
        <p:sp>
          <p:nvSpPr>
            <p:cNvPr id="91" name="Google Shape;91;p17"/>
            <p:cNvSpPr txBox="1"/>
            <p:nvPr/>
          </p:nvSpPr>
          <p:spPr>
            <a:xfrm>
              <a:off x="3268575" y="2976750"/>
              <a:ext cx="5493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/>
                <a:t>c</a:t>
              </a:r>
              <a:r>
                <a:rPr baseline="-25000" lang="en" sz="2600"/>
                <a:t>w</a:t>
              </a:r>
              <a:endParaRPr baseline="-25000" sz="2600"/>
            </a:p>
          </p:txBody>
        </p:sp>
      </p:grpSp>
      <p:sp>
        <p:nvSpPr>
          <p:cNvPr id="92" name="Google Shape;92;p17"/>
          <p:cNvSpPr txBox="1"/>
          <p:nvPr/>
        </p:nvSpPr>
        <p:spPr>
          <a:xfrm>
            <a:off x="4351400" y="3834075"/>
            <a:ext cx="300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m</a:t>
            </a:r>
            <a:r>
              <a:rPr lang="en" sz="2600"/>
              <a:t> = c</a:t>
            </a:r>
            <a:r>
              <a:rPr baseline="-25000" lang="en" sz="2600"/>
              <a:t>w</a:t>
            </a:r>
            <a:r>
              <a:rPr lang="en" sz="2600"/>
              <a:t> · V</a:t>
            </a:r>
            <a:endParaRPr sz="2600"/>
          </a:p>
        </p:txBody>
      </p:sp>
      <p:sp>
        <p:nvSpPr>
          <p:cNvPr id="93" name="Google Shape;93;p17"/>
          <p:cNvSpPr/>
          <p:nvPr/>
        </p:nvSpPr>
        <p:spPr>
          <a:xfrm>
            <a:off x="1506000" y="3709725"/>
            <a:ext cx="1401600" cy="9972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94" name="Google Shape;94;p17"/>
          <p:cNvSpPr/>
          <p:nvPr/>
        </p:nvSpPr>
        <p:spPr>
          <a:xfrm>
            <a:off x="4351400" y="3834075"/>
            <a:ext cx="1694400" cy="675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311700" y="94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Masės koncentracijos taikymas</a:t>
            </a:r>
            <a:endParaRPr/>
          </a:p>
        </p:txBody>
      </p:sp>
      <p:sp>
        <p:nvSpPr>
          <p:cNvPr id="100" name="Google Shape;100;p18"/>
          <p:cNvSpPr txBox="1"/>
          <p:nvPr>
            <p:ph idx="1" type="body"/>
          </p:nvPr>
        </p:nvSpPr>
        <p:spPr>
          <a:xfrm>
            <a:off x="211450" y="666800"/>
            <a:ext cx="4360500" cy="41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Masės koncentracija naudojama: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Maisto pramonėje, pvz., nurodant </a:t>
            </a:r>
            <a:r>
              <a:rPr lang="en">
                <a:solidFill>
                  <a:schemeClr val="dk1"/>
                </a:solidFill>
              </a:rPr>
              <a:t>maistinių</a:t>
            </a:r>
            <a:r>
              <a:rPr lang="en">
                <a:solidFill>
                  <a:schemeClr val="dk1"/>
                </a:solidFill>
              </a:rPr>
              <a:t> medžiagų koncentraciją skysčiuose.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Farmacijoje, pvz., nurodant veikliosios medžiagos koncentraciją (mg/L, arba mg/mL) vaistiniame tirpale.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Ekologijoje, pvz., nurodant teršalų koncentraciją vandens telkiniuose (mg/L arba μg/L).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04550" y="957575"/>
            <a:ext cx="1723796" cy="3420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9174" y="1149050"/>
            <a:ext cx="2189623" cy="2845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124" y="1634325"/>
            <a:ext cx="3197500" cy="3063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9"/>
          <p:cNvSpPr txBox="1"/>
          <p:nvPr>
            <p:ph type="title"/>
          </p:nvPr>
        </p:nvSpPr>
        <p:spPr>
          <a:xfrm>
            <a:off x="311700" y="94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Masės koncentracijos tirpalų ruošimas</a:t>
            </a:r>
            <a:endParaRPr/>
          </a:p>
        </p:txBody>
      </p:sp>
      <p:sp>
        <p:nvSpPr>
          <p:cNvPr id="109" name="Google Shape;109;p19"/>
          <p:cNvSpPr txBox="1"/>
          <p:nvPr>
            <p:ph idx="1" type="body"/>
          </p:nvPr>
        </p:nvSpPr>
        <p:spPr>
          <a:xfrm>
            <a:off x="361350" y="666800"/>
            <a:ext cx="8421300" cy="11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Masės koncentracijos tirpalai, kaip ir molinės koncentracijos tirpalai, ruošiami matavimo kolbose. Pasirenkamos kolbos tūris priklauso nuo norimo paruošti tirpalo tūrio.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10" name="Google Shape;110;p19"/>
          <p:cNvSpPr txBox="1"/>
          <p:nvPr/>
        </p:nvSpPr>
        <p:spPr>
          <a:xfrm>
            <a:off x="421125" y="4497000"/>
            <a:ext cx="3369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Iliustracija paimta iš nuorodos: https://www.carlroth.com/com/en/volumetric-flasks/volumetric-flasks-duran-class-a-usp%3C31%3E/p/ahy2.1</a:t>
            </a:r>
            <a:endParaRPr/>
          </a:p>
        </p:txBody>
      </p:sp>
      <p:sp>
        <p:nvSpPr>
          <p:cNvPr id="111" name="Google Shape;111;p19"/>
          <p:cNvSpPr txBox="1"/>
          <p:nvPr/>
        </p:nvSpPr>
        <p:spPr>
          <a:xfrm>
            <a:off x="5223675" y="4013125"/>
            <a:ext cx="30000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Iliustracija paimta iš nuorodos: </a:t>
            </a:r>
            <a:r>
              <a:rPr lang="en" sz="1000"/>
              <a:t>https://keystagewiki.com/index.php/Measuring_Cylinder#/media/File%3AMeniscus1.png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pic>
        <p:nvPicPr>
          <p:cNvPr id="112" name="Google Shape;11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7572" y="2262188"/>
            <a:ext cx="4634725" cy="157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311700" y="94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Masės koncentracijos tirpalų ruošimo žingsniai</a:t>
            </a:r>
            <a:endParaRPr/>
          </a:p>
        </p:txBody>
      </p:sp>
      <p:sp>
        <p:nvSpPr>
          <p:cNvPr id="118" name="Google Shape;118;p20"/>
          <p:cNvSpPr txBox="1"/>
          <p:nvPr>
            <p:ph idx="1" type="body"/>
          </p:nvPr>
        </p:nvSpPr>
        <p:spPr>
          <a:xfrm>
            <a:off x="211450" y="666800"/>
            <a:ext cx="6355800" cy="40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Tarkime, reikia paruošti 250 mL 20 g/L masės koncentracijos natrio chlorido NaCl tirpalą.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1. Tirpalui paruošti reikės 250 mL matavimo kolbos, piltuvėlio ir svarstyklių.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2. Reikia apskaičiuoti, kokią masę natrio chlorido paimti tirpalui ruošti.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m(NaCl) = c</a:t>
            </a:r>
            <a:r>
              <a:rPr baseline="-25000" lang="en">
                <a:solidFill>
                  <a:schemeClr val="dk1"/>
                </a:solidFill>
              </a:rPr>
              <a:t>w</a:t>
            </a:r>
            <a:r>
              <a:rPr lang="en">
                <a:solidFill>
                  <a:schemeClr val="dk1"/>
                </a:solidFill>
              </a:rPr>
              <a:t> · V = 20 g/L · 0,25 L = 5 g.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Tiek atsveriama su svarstyklėmis.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3. Į 250 mL matavimo kolba įpilama iki 1/3 vandens, tuomet įberiama 5 g natrio chlorido.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4. Druska ištirpinama, teliūškuojant tirpalą kolboje.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5. Kai visa druska ištirpsta, įpilama vandens iki kolbos žymės ir užkimšus kolbą kamščiu, tirpalas dar kartą gerai išmaišomas.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19" name="Google Shape;11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0075" y="982575"/>
            <a:ext cx="1538550" cy="326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0"/>
          <p:cNvSpPr txBox="1"/>
          <p:nvPr/>
        </p:nvSpPr>
        <p:spPr>
          <a:xfrm>
            <a:off x="6149350" y="4083300"/>
            <a:ext cx="30000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Iliustracija paimta iš nuorodos: </a:t>
            </a:r>
            <a:r>
              <a:rPr lang="en" sz="1000"/>
              <a:t>https://www.carlroth.com/com/en/volumetric-flasks/volumetric-flasks-class-a-clear-glass/p/c168.1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062" y="1938375"/>
            <a:ext cx="2840475" cy="284047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1"/>
          <p:cNvSpPr txBox="1"/>
          <p:nvPr>
            <p:ph type="title"/>
          </p:nvPr>
        </p:nvSpPr>
        <p:spPr>
          <a:xfrm>
            <a:off x="311700" y="94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Masės koncentracijos ir tankio skirtumas</a:t>
            </a:r>
            <a:endParaRPr/>
          </a:p>
        </p:txBody>
      </p:sp>
      <p:sp>
        <p:nvSpPr>
          <p:cNvPr id="127" name="Google Shape;127;p21"/>
          <p:cNvSpPr txBox="1"/>
          <p:nvPr>
            <p:ph idx="1" type="body"/>
          </p:nvPr>
        </p:nvSpPr>
        <p:spPr>
          <a:xfrm>
            <a:off x="171350" y="666800"/>
            <a:ext cx="4119900" cy="158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b="1" lang="en" sz="1600">
                <a:solidFill>
                  <a:schemeClr val="dk1"/>
                </a:solidFill>
              </a:rPr>
              <a:t>Tankis (ρ, g/cm</a:t>
            </a:r>
            <a:r>
              <a:rPr b="1" baseline="30000" lang="en" sz="1600">
                <a:solidFill>
                  <a:schemeClr val="dk1"/>
                </a:solidFill>
              </a:rPr>
              <a:t>3</a:t>
            </a:r>
            <a:r>
              <a:rPr b="1" lang="en" sz="1600">
                <a:solidFill>
                  <a:schemeClr val="dk1"/>
                </a:solidFill>
              </a:rPr>
              <a:t>) rodo medžiagos arba mišinio vieno kubinio centimetro masę gramais.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1600">
                <a:solidFill>
                  <a:schemeClr val="dk1"/>
                </a:solidFill>
              </a:rPr>
              <a:t>Skysčio tankį galima išmatuoti densimetru – prietaisu, kurį panardinus, skalėje matyti tankį.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28" name="Google Shape;128;p21"/>
          <p:cNvSpPr txBox="1"/>
          <p:nvPr/>
        </p:nvSpPr>
        <p:spPr>
          <a:xfrm>
            <a:off x="682675" y="4450800"/>
            <a:ext cx="3000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Iliustracija paimta iš nuorodos: </a:t>
            </a:r>
            <a:r>
              <a:rPr lang="en" sz="1000"/>
              <a:t>http://saltcitybrew.blogspot.com/2013/07/hydrometer-readings.html</a:t>
            </a:r>
            <a:endParaRPr sz="1000"/>
          </a:p>
        </p:txBody>
      </p:sp>
      <p:sp>
        <p:nvSpPr>
          <p:cNvPr id="129" name="Google Shape;129;p21"/>
          <p:cNvSpPr txBox="1"/>
          <p:nvPr>
            <p:ph idx="1" type="body"/>
          </p:nvPr>
        </p:nvSpPr>
        <p:spPr>
          <a:xfrm>
            <a:off x="4742450" y="666800"/>
            <a:ext cx="3990600" cy="173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</a:rPr>
              <a:t>Masės koncentracija </a:t>
            </a:r>
            <a:r>
              <a:rPr b="1" lang="en" sz="1600">
                <a:solidFill>
                  <a:schemeClr val="dk1"/>
                </a:solidFill>
              </a:rPr>
              <a:t>(c</a:t>
            </a:r>
            <a:r>
              <a:rPr b="1" baseline="-25000" lang="en" sz="1600">
                <a:solidFill>
                  <a:schemeClr val="dk1"/>
                </a:solidFill>
              </a:rPr>
              <a:t>w</a:t>
            </a:r>
            <a:r>
              <a:rPr b="1" lang="en" sz="1600">
                <a:solidFill>
                  <a:schemeClr val="dk1"/>
                </a:solidFill>
              </a:rPr>
              <a:t>, g/L, arba g/mL, arba g/cm</a:t>
            </a:r>
            <a:r>
              <a:rPr b="1" baseline="30000" lang="en" sz="1600">
                <a:solidFill>
                  <a:schemeClr val="dk1"/>
                </a:solidFill>
              </a:rPr>
              <a:t>3</a:t>
            </a:r>
            <a:r>
              <a:rPr b="1" lang="en" sz="1600">
                <a:solidFill>
                  <a:schemeClr val="dk1"/>
                </a:solidFill>
              </a:rPr>
              <a:t>)</a:t>
            </a:r>
            <a:r>
              <a:rPr b="1" lang="en" sz="1600">
                <a:solidFill>
                  <a:schemeClr val="dk1"/>
                </a:solidFill>
              </a:rPr>
              <a:t> rodo tirpinio masę tam tikrame tirpalo tūryje.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Nors masės koncentracijos ir tankio matavimo vienetai panašūs, jų fizikinė prasmė visai kitokia.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