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7" r:id="rId6"/>
    <p:sldId id="265" r:id="rId7"/>
    <p:sldId id="269" r:id="rId8"/>
    <p:sldId id="270" r:id="rId9"/>
    <p:sldId id="303" r:id="rId10"/>
    <p:sldId id="260" r:id="rId11"/>
    <p:sldId id="297" r:id="rId12"/>
    <p:sldId id="276" r:id="rId13"/>
    <p:sldId id="277" r:id="rId14"/>
    <p:sldId id="274" r:id="rId15"/>
    <p:sldId id="275" r:id="rId16"/>
    <p:sldId id="261" r:id="rId17"/>
    <p:sldId id="298" r:id="rId18"/>
    <p:sldId id="278" r:id="rId19"/>
    <p:sldId id="279" r:id="rId20"/>
    <p:sldId id="280" r:id="rId21"/>
    <p:sldId id="281" r:id="rId22"/>
    <p:sldId id="263" r:id="rId23"/>
    <p:sldId id="299" r:id="rId24"/>
    <p:sldId id="300" r:id="rId25"/>
    <p:sldId id="302" r:id="rId26"/>
    <p:sldId id="286" r:id="rId27"/>
    <p:sldId id="288" r:id="rId28"/>
    <p:sldId id="289" r:id="rId29"/>
    <p:sldId id="290" r:id="rId30"/>
    <p:sldId id="262" r:id="rId31"/>
    <p:sldId id="293" r:id="rId32"/>
    <p:sldId id="294" r:id="rId33"/>
    <p:sldId id="295" r:id="rId34"/>
    <p:sldId id="296" r:id="rId35"/>
    <p:sldId id="301" r:id="rId36"/>
    <p:sldId id="304" r:id="rId37"/>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4660"/>
  </p:normalViewPr>
  <p:slideViewPr>
    <p:cSldViewPr>
      <p:cViewPr varScale="1">
        <p:scale>
          <a:sx n="68" d="100"/>
          <a:sy n="68" d="100"/>
        </p:scale>
        <p:origin x="146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lt-LT"/>
          </a:p>
        </p:txBody>
      </p:sp>
      <p:sp>
        <p:nvSpPr>
          <p:cNvPr id="4" name="Date Placeholder 3"/>
          <p:cNvSpPr>
            <a:spLocks noGrp="1"/>
          </p:cNvSpPr>
          <p:nvPr>
            <p:ph type="dt" sz="half" idx="10"/>
          </p:nvPr>
        </p:nvSpPr>
        <p:spPr/>
        <p:txBody>
          <a:bodyPr/>
          <a:lstStyle/>
          <a:p>
            <a:fld id="{C7862F8D-D1EF-4194-92DA-8E6B877979CB}" type="datetimeFigureOut">
              <a:rPr lang="lt-LT" smtClean="0"/>
              <a:t>2024-04-12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4200791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C7862F8D-D1EF-4194-92DA-8E6B877979CB}" type="datetimeFigureOut">
              <a:rPr lang="lt-LT" smtClean="0"/>
              <a:t>2024-04-12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4271381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C7862F8D-D1EF-4194-92DA-8E6B877979CB}" type="datetimeFigureOut">
              <a:rPr lang="lt-LT" smtClean="0"/>
              <a:t>2024-04-12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522900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C7862F8D-D1EF-4194-92DA-8E6B877979CB}" type="datetimeFigureOut">
              <a:rPr lang="lt-LT" smtClean="0"/>
              <a:t>2024-04-12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3012732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862F8D-D1EF-4194-92DA-8E6B877979CB}" type="datetimeFigureOut">
              <a:rPr lang="lt-LT" smtClean="0"/>
              <a:t>2024-04-12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1596221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Date Placeholder 4"/>
          <p:cNvSpPr>
            <a:spLocks noGrp="1"/>
          </p:cNvSpPr>
          <p:nvPr>
            <p:ph type="dt" sz="half" idx="10"/>
          </p:nvPr>
        </p:nvSpPr>
        <p:spPr/>
        <p:txBody>
          <a:bodyPr/>
          <a:lstStyle/>
          <a:p>
            <a:fld id="{C7862F8D-D1EF-4194-92DA-8E6B877979CB}" type="datetimeFigureOut">
              <a:rPr lang="lt-LT" smtClean="0"/>
              <a:t>2024-04-12</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254666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7" name="Date Placeholder 6"/>
          <p:cNvSpPr>
            <a:spLocks noGrp="1"/>
          </p:cNvSpPr>
          <p:nvPr>
            <p:ph type="dt" sz="half" idx="10"/>
          </p:nvPr>
        </p:nvSpPr>
        <p:spPr/>
        <p:txBody>
          <a:bodyPr/>
          <a:lstStyle/>
          <a:p>
            <a:fld id="{C7862F8D-D1EF-4194-92DA-8E6B877979CB}" type="datetimeFigureOut">
              <a:rPr lang="lt-LT" smtClean="0"/>
              <a:t>2024-04-12</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1438396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Date Placeholder 2"/>
          <p:cNvSpPr>
            <a:spLocks noGrp="1"/>
          </p:cNvSpPr>
          <p:nvPr>
            <p:ph type="dt" sz="half" idx="10"/>
          </p:nvPr>
        </p:nvSpPr>
        <p:spPr/>
        <p:txBody>
          <a:bodyPr/>
          <a:lstStyle/>
          <a:p>
            <a:fld id="{C7862F8D-D1EF-4194-92DA-8E6B877979CB}" type="datetimeFigureOut">
              <a:rPr lang="lt-LT" smtClean="0"/>
              <a:t>2024-04-12</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315947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862F8D-D1EF-4194-92DA-8E6B877979CB}" type="datetimeFigureOut">
              <a:rPr lang="lt-LT" smtClean="0"/>
              <a:t>2024-04-12</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3020178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7862F8D-D1EF-4194-92DA-8E6B877979CB}" type="datetimeFigureOut">
              <a:rPr lang="lt-LT" smtClean="0"/>
              <a:t>2024-04-12</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2219805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7862F8D-D1EF-4194-92DA-8E6B877979CB}" type="datetimeFigureOut">
              <a:rPr lang="lt-LT" smtClean="0"/>
              <a:t>2024-04-12</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B9F8A0E9-57D9-40DC-B379-A1B152B72D27}" type="slidenum">
              <a:rPr lang="lt-LT" smtClean="0"/>
              <a:t>‹#›</a:t>
            </a:fld>
            <a:endParaRPr lang="lt-LT"/>
          </a:p>
        </p:txBody>
      </p:sp>
    </p:spTree>
    <p:extLst>
      <p:ext uri="{BB962C8B-B14F-4D97-AF65-F5344CB8AC3E}">
        <p14:creationId xmlns:p14="http://schemas.microsoft.com/office/powerpoint/2010/main" val="1757630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862F8D-D1EF-4194-92DA-8E6B877979CB}" type="datetimeFigureOut">
              <a:rPr lang="lt-LT" smtClean="0"/>
              <a:t>2024-04-12</a:t>
            </a:fld>
            <a:endParaRPr lang="lt-L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8A0E9-57D9-40DC-B379-A1B152B72D27}" type="slidenum">
              <a:rPr lang="lt-LT" smtClean="0"/>
              <a:t>‹#›</a:t>
            </a:fld>
            <a:endParaRPr lang="lt-LT"/>
          </a:p>
        </p:txBody>
      </p:sp>
    </p:spTree>
    <p:extLst>
      <p:ext uri="{BB962C8B-B14F-4D97-AF65-F5344CB8AC3E}">
        <p14:creationId xmlns:p14="http://schemas.microsoft.com/office/powerpoint/2010/main" val="13147136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bing.com/videos/riverview/relatedvideo?&amp;q=Distillation&amp;mid=6C228B85D9D772E322166C228B85D9D772E32216&amp;FORM=VRDGAR&amp;ajaxhist=0" TargetMode="External"/><Relationship Id="rId2" Type="http://schemas.openxmlformats.org/officeDocument/2006/relationships/hyperlink" Target="https://www.bing.com/videos/riverview/relatedvideo?&amp;q=Distillation+apparatus&amp;mid=FF671C08F01A408DEEFBFF671C08F01A408DEEFB&amp;FORM=VRDGAR&amp;ajaxhist=0"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bing.com/videos/riverview/relatedvideo?&amp;q=colorimetry+definition&amp;&amp;mid=AB5742577DFC0DF53FC5AB5742577DFC0DF53FC5&amp;&amp;FORM=VRDGAR" TargetMode="External"/><Relationship Id="rId2" Type="http://schemas.openxmlformats.org/officeDocument/2006/relationships/hyperlink" Target="https://www.bing.com/videos/riverview/relatedvideo?&amp;q=colorimetry+definition&amp;&amp;mid=930B653B21FFF54A2FAB930B653B21FFF54A2FAB&amp;&amp;FORM=VRDGAR"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bing.com/videos/riverview/relatedvideo?&amp;q=Liquid-Liquid+Extraction&amp;&amp;mid=294E1BF2306C21367740294E1BF2306C21367740&amp;&amp;FORM=VRDGAR" TargetMode="External"/><Relationship Id="rId2" Type="http://schemas.openxmlformats.org/officeDocument/2006/relationships/hyperlink" Target="https://www.bing.com/videos/riverview/relatedvideo?&amp;q=extraction+chemistry&amp;&amp;mid=BCCE1B95CB79C00E44A5BCCE1B95CB79C00E44A5&amp;&amp;FORM=VRDGAR"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bing.com/videos/riverview/relatedvideo?&amp;q=Thin-layer+chromatography&amp;&amp;mid=8B032B460BF0B724C0A38B032B460BF0B724C0A3&amp;&amp;FORM=VRDGAR" TargetMode="External"/><Relationship Id="rId2" Type="http://schemas.openxmlformats.org/officeDocument/2006/relationships/hyperlink" Target="https://www.bing.com/videos/riverview/relatedvideo?&amp;q=thin-layer+chromatography&amp;&amp;mid=4D4D41E9E4A1F29DDDF54D4D41E9E4A1F29DDDF5&amp;&amp;FORM=VRDGAR"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pustakaindo.co.id/pengertian-kromatografi/" TargetMode="External"/><Relationship Id="rId2" Type="http://schemas.openxmlformats.org/officeDocument/2006/relationships/hyperlink" Target="https://pharmasciences.in/difference-between-thin-layer-and-paper-chromatography/" TargetMode="External"/><Relationship Id="rId1" Type="http://schemas.openxmlformats.org/officeDocument/2006/relationships/slideLayout" Target="../slideLayouts/slideLayout2.xml"/><Relationship Id="rId4" Type="http://schemas.openxmlformats.org/officeDocument/2006/relationships/hyperlink" Target="https://stock.adobe.com/fr/search?k=tubes+%C3%A0+essais&amp;as_campaign=ftmigration2&amp;as_channel=dpcft&amp;as_campclass=brand&amp;as_source=ft_web&amp;as_camptype=acquisition&amp;as_audience=users&amp;as_content=closure_tag-page&amp;asset_id=191487293"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alembikas.lt/distiliavimo-aparatas/" TargetMode="External"/><Relationship Id="rId2" Type="http://schemas.openxmlformats.org/officeDocument/2006/relationships/hyperlink" Target="https://www.tool.com/3-to-13-gallon-home-diy-alcohol-distiller" TargetMode="External"/><Relationship Id="rId1" Type="http://schemas.openxmlformats.org/officeDocument/2006/relationships/slideLayout" Target="../slideLayouts/slideLayout2.xml"/><Relationship Id="rId4" Type="http://schemas.openxmlformats.org/officeDocument/2006/relationships/hyperlink" Target="https://brainly.in/question/8479097"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lt-LT" b="1" dirty="0"/>
              <a:t>Organinių junginių </a:t>
            </a:r>
            <a:r>
              <a:rPr lang="lt-LT" b="1"/>
              <a:t>tyrimo metodai</a:t>
            </a:r>
            <a:endParaRPr lang="lt-LT" b="1" dirty="0"/>
          </a:p>
        </p:txBody>
      </p:sp>
      <p:sp>
        <p:nvSpPr>
          <p:cNvPr id="3" name="Subtitle 2"/>
          <p:cNvSpPr>
            <a:spLocks noGrp="1"/>
          </p:cNvSpPr>
          <p:nvPr>
            <p:ph type="subTitle" idx="1"/>
          </p:nvPr>
        </p:nvSpPr>
        <p:spPr/>
        <p:txBody>
          <a:bodyPr/>
          <a:lstStyle/>
          <a:p>
            <a:r>
              <a:rPr lang="lt-LT" dirty="0"/>
              <a:t>11 klasė</a:t>
            </a:r>
          </a:p>
          <a:p>
            <a:r>
              <a:rPr lang="lt-LT" dirty="0"/>
              <a:t>III gimnazijos klasė</a:t>
            </a:r>
          </a:p>
        </p:txBody>
      </p:sp>
    </p:spTree>
    <p:extLst>
      <p:ext uri="{BB962C8B-B14F-4D97-AF65-F5344CB8AC3E}">
        <p14:creationId xmlns:p14="http://schemas.microsoft.com/office/powerpoint/2010/main" val="3263989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Kolorimetrija</a:t>
            </a:r>
          </a:p>
        </p:txBody>
      </p:sp>
      <p:sp>
        <p:nvSpPr>
          <p:cNvPr id="3" name="Content Placeholder 2"/>
          <p:cNvSpPr>
            <a:spLocks noGrp="1"/>
          </p:cNvSpPr>
          <p:nvPr>
            <p:ph idx="1"/>
          </p:nvPr>
        </p:nvSpPr>
        <p:spPr/>
        <p:txBody>
          <a:bodyPr>
            <a:normAutofit/>
          </a:bodyPr>
          <a:lstStyle/>
          <a:p>
            <a:r>
              <a:rPr lang="lt-LT" dirty="0"/>
              <a:t>Kolorimetrijos tyrimo metodas kurį naudoja norint nustatyti arba matuoti medžiagos koncentraciją tirpale pagal jo spalvą. </a:t>
            </a:r>
          </a:p>
          <a:p>
            <a:r>
              <a:rPr lang="lt-LT" dirty="0"/>
              <a:t>Kolorimetrija naudojama daugelyje skirtingų sričių, įskaitant chemiją, biochemiją, maisto pramonę, vandens analizę, farmaciją ir kitas mokslines sritis</a:t>
            </a:r>
          </a:p>
        </p:txBody>
      </p:sp>
    </p:spTree>
    <p:extLst>
      <p:ext uri="{BB962C8B-B14F-4D97-AF65-F5344CB8AC3E}">
        <p14:creationId xmlns:p14="http://schemas.microsoft.com/office/powerpoint/2010/main" val="4093942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idx="1"/>
          </p:nvPr>
        </p:nvSpPr>
        <p:spPr/>
        <p:txBody>
          <a:bodyPr/>
          <a:lstStyle/>
          <a:p>
            <a:endParaRPr lang="lt-LT"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8928992" cy="6120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7781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Kolorimetro (aparato) veikimo principai (1)</a:t>
            </a:r>
          </a:p>
        </p:txBody>
      </p:sp>
      <p:sp>
        <p:nvSpPr>
          <p:cNvPr id="3" name="Content Placeholder 2"/>
          <p:cNvSpPr>
            <a:spLocks noGrp="1"/>
          </p:cNvSpPr>
          <p:nvPr>
            <p:ph idx="1"/>
          </p:nvPr>
        </p:nvSpPr>
        <p:spPr/>
        <p:txBody>
          <a:bodyPr>
            <a:normAutofit fontScale="92500" lnSpcReduction="10000"/>
          </a:bodyPr>
          <a:lstStyle/>
          <a:p>
            <a:r>
              <a:rPr lang="lt-LT" dirty="0"/>
              <a:t>Šviesos šaltinis spinduliuoja šviesą pro mėginio talpą, kuriame yra tirpalo, kurio koncentraciją norime matuoti.</a:t>
            </a:r>
          </a:p>
          <a:p>
            <a:r>
              <a:rPr lang="lt-LT" dirty="0"/>
              <a:t>Tirpalo sudedamosios dalys sugeria arba išspinduliuoja tam tikras šviesos srautus, priklausomai nuo jų koncentracijos.</a:t>
            </a:r>
          </a:p>
          <a:p>
            <a:r>
              <a:rPr lang="lt-LT" dirty="0"/>
              <a:t>Iš šviesos šaltinio sklindančiai šviesai praeinant per mėginio talpą, ji patenka į monochromatorių arba per filtrą, kuris išskirtų tam tikrą šviesos diapazono dalį.</a:t>
            </a:r>
          </a:p>
          <a:p>
            <a:endParaRPr lang="lt-LT" dirty="0"/>
          </a:p>
        </p:txBody>
      </p:sp>
    </p:spTree>
    <p:extLst>
      <p:ext uri="{BB962C8B-B14F-4D97-AF65-F5344CB8AC3E}">
        <p14:creationId xmlns:p14="http://schemas.microsoft.com/office/powerpoint/2010/main" val="2851649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Kolorimetro (aparato) veikimo principai (2)</a:t>
            </a:r>
            <a:endParaRPr lang="lt-LT" dirty="0"/>
          </a:p>
        </p:txBody>
      </p:sp>
      <p:sp>
        <p:nvSpPr>
          <p:cNvPr id="3" name="Content Placeholder 2"/>
          <p:cNvSpPr>
            <a:spLocks noGrp="1"/>
          </p:cNvSpPr>
          <p:nvPr>
            <p:ph idx="1"/>
          </p:nvPr>
        </p:nvSpPr>
        <p:spPr/>
        <p:txBody>
          <a:bodyPr>
            <a:normAutofit lnSpcReduction="10000"/>
          </a:bodyPr>
          <a:lstStyle/>
          <a:p>
            <a:r>
              <a:rPr lang="lt-LT" dirty="0"/>
              <a:t>Šviesa, kuri praeina per mėginio talpą, patenka į fotodetektorių, kuris registruoja jos intensyvumą.</a:t>
            </a:r>
          </a:p>
          <a:p>
            <a:r>
              <a:rPr lang="lt-LT" dirty="0"/>
              <a:t>Fotodetektorius pateikia signalą į elektroninį įrenginį, kuris gali būti apdorojamas kompiuteriu.</a:t>
            </a:r>
          </a:p>
          <a:p>
            <a:r>
              <a:rPr lang="lt-LT" dirty="0"/>
              <a:t>Kompiuteris palygina gautą signalą su kalibravimo kreive ir apskaičiuoja medžiagos koncentraciją mėginyje.</a:t>
            </a:r>
          </a:p>
          <a:p>
            <a:endParaRPr lang="lt-LT" dirty="0"/>
          </a:p>
        </p:txBody>
      </p:sp>
    </p:spTree>
    <p:extLst>
      <p:ext uri="{BB962C8B-B14F-4D97-AF65-F5344CB8AC3E}">
        <p14:creationId xmlns:p14="http://schemas.microsoft.com/office/powerpoint/2010/main" val="669130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Kolorimetrijos privalumai</a:t>
            </a:r>
          </a:p>
        </p:txBody>
      </p:sp>
      <p:sp>
        <p:nvSpPr>
          <p:cNvPr id="3" name="Content Placeholder 2"/>
          <p:cNvSpPr>
            <a:spLocks noGrp="1"/>
          </p:cNvSpPr>
          <p:nvPr>
            <p:ph idx="1"/>
          </p:nvPr>
        </p:nvSpPr>
        <p:spPr>
          <a:xfrm>
            <a:off x="457200" y="1600200"/>
            <a:ext cx="8229600" cy="5257800"/>
          </a:xfrm>
        </p:spPr>
        <p:txBody>
          <a:bodyPr>
            <a:normAutofit fontScale="47500" lnSpcReduction="20000"/>
          </a:bodyPr>
          <a:lstStyle/>
          <a:p>
            <a:r>
              <a:rPr lang="lt-LT" sz="5100" b="1" dirty="0"/>
              <a:t>Paprastumas ir greitis</a:t>
            </a:r>
            <a:r>
              <a:rPr lang="lt-LT" sz="5100" dirty="0"/>
              <a:t>: Kolorimetrija yra greitas ir paprastas būdas nustatyti medžiagos koncentraciją tirpale. Tai nereikalauja sudėtingos įrangos ar specialių techninių įgūdžių.</a:t>
            </a:r>
          </a:p>
          <a:p>
            <a:r>
              <a:rPr lang="lt-LT" sz="5100" b="1" dirty="0"/>
              <a:t>Jautrumas</a:t>
            </a:r>
            <a:r>
              <a:rPr lang="lt-LT" sz="5100" dirty="0"/>
              <a:t>: Kolorimetrija gali būti labai jautrus metodas, leidžiantis aptikti mažas medžiagų koncentracijas, ypač jei medžiaga turi ryškią spalvą arba tai susiję su reakcijomis, kurios sukelia ryškius produktus.</a:t>
            </a:r>
          </a:p>
          <a:p>
            <a:r>
              <a:rPr lang="lt-LT" sz="5100" b="1" dirty="0"/>
              <a:t>Pritaikymas įvairiose srityse</a:t>
            </a:r>
            <a:r>
              <a:rPr lang="lt-LT" sz="5100" dirty="0"/>
              <a:t>: Kolorimetrija naudojama įvairiose srityse, įskaitant maisto pramonę, biochemiją, vandens analizę, farmaciją ir kt. Tai plačiai naudojamas metodas, kuris tinka daugeliui medžiagų.</a:t>
            </a:r>
          </a:p>
          <a:p>
            <a:r>
              <a:rPr lang="lt-LT" sz="5100" b="1" dirty="0"/>
              <a:t>Mažos medžiagų kiekio reikalingumas</a:t>
            </a:r>
            <a:r>
              <a:rPr lang="lt-LT" sz="5100" dirty="0"/>
              <a:t>: Daugelis kolorimetrijos testų gali būti atlikti naudojant nedidelius kiekius medžiagos, kas yra svarbu, jei medžiaga brangi arba ribotai prieinama.</a:t>
            </a:r>
            <a:endParaRPr lang="lt-LT" dirty="0"/>
          </a:p>
        </p:txBody>
      </p:sp>
    </p:spTree>
    <p:extLst>
      <p:ext uri="{BB962C8B-B14F-4D97-AF65-F5344CB8AC3E}">
        <p14:creationId xmlns:p14="http://schemas.microsoft.com/office/powerpoint/2010/main" val="1906206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Kolorimetrijos trūkumai</a:t>
            </a:r>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r>
              <a:rPr lang="lt-LT" b="1" dirty="0"/>
              <a:t>Ryškumo ir spalvos jautrumas</a:t>
            </a:r>
            <a:r>
              <a:rPr lang="lt-LT" dirty="0"/>
              <a:t>: Kolorimetrija priklauso nuo medžiagos spalvos, todėl ji yra labiau tinkama medžiagoms su ryškia spalva. Neaiškios spalvos medžiagos gali reikalauti papildomų cheminių reakcijų arba pridėtinės analitinės įrangos naudojimo.</a:t>
            </a:r>
          </a:p>
          <a:p>
            <a:r>
              <a:rPr lang="lt-LT" b="1" dirty="0"/>
              <a:t>Kalibravimas</a:t>
            </a:r>
            <a:r>
              <a:rPr lang="lt-LT" dirty="0"/>
              <a:t>: Kolorimetrija reikalauja, kad būtų sukurtas kalibravimo grafikas, kuriame nustatoma ryškumo ar spalvos priklausomybė nuo medžiagos koncentracijos. </a:t>
            </a:r>
          </a:p>
          <a:p>
            <a:r>
              <a:rPr lang="lt-LT" b="1" dirty="0"/>
              <a:t>Interferencija</a:t>
            </a:r>
            <a:r>
              <a:rPr lang="lt-LT" dirty="0"/>
              <a:t>: Kolorimetrijos rezultatus gali paveikti interferencija nuo kitų medžiagų, esančių tirtame tirpale. Šiuos veiksnius reikia atidžiai kontroliuoti arba kompensuoti.</a:t>
            </a:r>
          </a:p>
        </p:txBody>
      </p:sp>
    </p:spTree>
    <p:extLst>
      <p:ext uri="{BB962C8B-B14F-4D97-AF65-F5344CB8AC3E}">
        <p14:creationId xmlns:p14="http://schemas.microsoft.com/office/powerpoint/2010/main" val="3126556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Ekstrahavimas</a:t>
            </a:r>
          </a:p>
        </p:txBody>
      </p:sp>
      <p:sp>
        <p:nvSpPr>
          <p:cNvPr id="3" name="Content Placeholder 2"/>
          <p:cNvSpPr>
            <a:spLocks noGrp="1"/>
          </p:cNvSpPr>
          <p:nvPr>
            <p:ph idx="1"/>
          </p:nvPr>
        </p:nvSpPr>
        <p:spPr/>
        <p:txBody>
          <a:bodyPr>
            <a:normAutofit fontScale="92500"/>
          </a:bodyPr>
          <a:lstStyle/>
          <a:p>
            <a:r>
              <a:rPr lang="lt-LT" dirty="0"/>
              <a:t>Ekstrahavimas tai procesas, kuriuo siekiama išskirti arba atskirti tam tikras medžiagas iš mišinio naudojant tirpiklį </a:t>
            </a:r>
          </a:p>
          <a:p>
            <a:r>
              <a:rPr lang="lt-LT" dirty="0"/>
              <a:t>Tai yra plačiai naudojamas metodas laboratoriniuose tyrimuose, pramonėje, farmacijoje, maisto pramonėje ir kitose srityse.</a:t>
            </a:r>
          </a:p>
          <a:p>
            <a:r>
              <a:rPr lang="lt-LT" dirty="0"/>
              <a:t>Pagrindinis ekstrahavimo principas yra tai, kad tam tikros medžiagos yra tirpstančios viename tirpiklyje, o kitos - ne.</a:t>
            </a:r>
          </a:p>
        </p:txBody>
      </p:sp>
    </p:spTree>
    <p:extLst>
      <p:ext uri="{BB962C8B-B14F-4D97-AF65-F5344CB8AC3E}">
        <p14:creationId xmlns:p14="http://schemas.microsoft.com/office/powerpoint/2010/main" val="206802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58" y="260648"/>
            <a:ext cx="9148758" cy="6264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9673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Ekstrahavimo komponentai ir veikimo principai (1)</a:t>
            </a:r>
          </a:p>
        </p:txBody>
      </p:sp>
      <p:sp>
        <p:nvSpPr>
          <p:cNvPr id="3" name="Content Placeholder 2"/>
          <p:cNvSpPr>
            <a:spLocks noGrp="1"/>
          </p:cNvSpPr>
          <p:nvPr>
            <p:ph idx="1"/>
          </p:nvPr>
        </p:nvSpPr>
        <p:spPr/>
        <p:txBody>
          <a:bodyPr>
            <a:normAutofit fontScale="85000" lnSpcReduction="20000"/>
          </a:bodyPr>
          <a:lstStyle/>
          <a:p>
            <a:r>
              <a:rPr lang="lt-LT" b="1" dirty="0"/>
              <a:t>Paruošimas</a:t>
            </a:r>
            <a:r>
              <a:rPr lang="lt-LT" dirty="0"/>
              <a:t>: Pirmasis žingsnis yra paruošti mišinį, kurį norime išskirstyti. Mišinys gali būti kietas, skystas arba dujų fazėje. Jis gali apimti norimą medžiagą, kurios išskirti siekiame, ir kitas medžiagas, kurios gali būti tirtos kartu. Paruoštos medžiagos yra dedamos į ekstrahavimo aparatą.</a:t>
            </a:r>
          </a:p>
          <a:p>
            <a:r>
              <a:rPr lang="lt-LT" b="1" dirty="0"/>
              <a:t>Tirpiklio panaudojimas</a:t>
            </a:r>
            <a:r>
              <a:rPr lang="lt-LT" dirty="0"/>
              <a:t>: Antrasis žingsnis panaudoti tirpiklius mišiniu. Tirpiklis pasirenkamas atsižvelgiant į jo gebėjimą ištirpti tam tikras medžiagas mišinyje. Tirpiklis turi būti pasirinktas taip, kad jis būtų geras tirpiklis norimai išanalizuoti medžiagai, bet kad jis negalėtų ištirptinti visų kitų medžiagų mišinyje.</a:t>
            </a:r>
          </a:p>
          <a:p>
            <a:endParaRPr lang="lt-LT" dirty="0"/>
          </a:p>
        </p:txBody>
      </p:sp>
    </p:spTree>
    <p:extLst>
      <p:ext uri="{BB962C8B-B14F-4D97-AF65-F5344CB8AC3E}">
        <p14:creationId xmlns:p14="http://schemas.microsoft.com/office/powerpoint/2010/main" val="3557319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Ekstrahavimo komponentai ir veikimo principai (2)</a:t>
            </a:r>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lt-LT" b="1" dirty="0"/>
              <a:t>Ekstrahavimas</a:t>
            </a:r>
            <a:r>
              <a:rPr lang="lt-LT" dirty="0"/>
              <a:t>: Ekstrahavimo proceso metu tirpiklis praeina per mišinį ir ištirpina norimą medžiagą iš mišinio. Norima medžiaga tirpsta tirpiklyje ir praeina su juo. Kitaip sakant, ji perkelia iš vienos fazės į kitą.</a:t>
            </a:r>
          </a:p>
          <a:p>
            <a:r>
              <a:rPr lang="lt-LT" b="1" dirty="0"/>
              <a:t>Atskyrimas</a:t>
            </a:r>
            <a:r>
              <a:rPr lang="lt-LT" dirty="0"/>
              <a:t>: Po to, kai ekstrahavimas yra baigtas, susidariusi medžiaga yra atskiriama nuo tirpiklio ir kitų komponentų mišinyje. Tai gali būti atliekama daugeliu būdų, priklausomai nuo medžiagų ir ekstrahavimo sąlygų. Pavyzdžiui, galima naudoti filtravimą, garinimą arba kitus mechaninius arba cheminius metodus atskirti medžiagas.</a:t>
            </a:r>
          </a:p>
          <a:p>
            <a:r>
              <a:rPr lang="lt-LT" b="1" dirty="0"/>
              <a:t>Tirpiklio perdirbimas arba atkūrimas</a:t>
            </a:r>
            <a:r>
              <a:rPr lang="lt-LT" dirty="0"/>
              <a:t>: Dažnai po ekstrahavimo tirpiklis yra perdirbamas arba atkuriamas, kad jis būtų naudojamas kituose ekstrahavimo procesuose. Tai yra ekonominiška ir ekologiška.</a:t>
            </a:r>
          </a:p>
          <a:p>
            <a:endParaRPr lang="lt-LT" dirty="0"/>
          </a:p>
        </p:txBody>
      </p:sp>
    </p:spTree>
    <p:extLst>
      <p:ext uri="{BB962C8B-B14F-4D97-AF65-F5344CB8AC3E}">
        <p14:creationId xmlns:p14="http://schemas.microsoft.com/office/powerpoint/2010/main" val="2109432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Pamokos tikslas</a:t>
            </a:r>
          </a:p>
        </p:txBody>
      </p:sp>
      <p:sp>
        <p:nvSpPr>
          <p:cNvPr id="3" name="Content Placeholder 2"/>
          <p:cNvSpPr>
            <a:spLocks noGrp="1"/>
          </p:cNvSpPr>
          <p:nvPr>
            <p:ph idx="1"/>
          </p:nvPr>
        </p:nvSpPr>
        <p:spPr/>
        <p:txBody>
          <a:bodyPr/>
          <a:lstStyle/>
          <a:p>
            <a:r>
              <a:rPr lang="lt-LT" dirty="0"/>
              <a:t>Suteikti  mokiniams žinias ir supratimą apie distiliavimą, kolorimetriją, ekstrahavimą, plonasluoksnę chromatografiją</a:t>
            </a:r>
          </a:p>
          <a:p>
            <a:r>
              <a:rPr lang="lt-LT" dirty="0"/>
              <a:t>Atlikti praktikos darbus analizuojant pasirinktus organinių junginių išskirstymo metodus</a:t>
            </a:r>
          </a:p>
        </p:txBody>
      </p:sp>
    </p:spTree>
    <p:extLst>
      <p:ext uri="{BB962C8B-B14F-4D97-AF65-F5344CB8AC3E}">
        <p14:creationId xmlns:p14="http://schemas.microsoft.com/office/powerpoint/2010/main" val="33919191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b="1" dirty="0"/>
              <a:t>Ekstrahavimo privalumai </a:t>
            </a:r>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lt-LT" sz="4000" b="1" dirty="0"/>
              <a:t>Medžiagų išskyrimas</a:t>
            </a:r>
            <a:r>
              <a:rPr lang="lt-LT" sz="4000" dirty="0"/>
              <a:t>: Ekstrahavimas leidžia išskirti norimą medžiagą iš mišinio, kuris gali būti sudėtingas arba turėti daug kitų komponentų.</a:t>
            </a:r>
          </a:p>
          <a:p>
            <a:r>
              <a:rPr lang="lt-LT" sz="4000" b="1" dirty="0"/>
              <a:t>Valymas</a:t>
            </a:r>
            <a:r>
              <a:rPr lang="lt-LT" sz="4000" dirty="0"/>
              <a:t>: Tai gali būti naudojama valyti medžiagas nuo priemaišų.</a:t>
            </a:r>
          </a:p>
          <a:p>
            <a:r>
              <a:rPr lang="lt-LT" sz="4000" b="1" dirty="0"/>
              <a:t>Medžiagų koncentracijos padidinimas</a:t>
            </a:r>
            <a:r>
              <a:rPr lang="lt-LT" sz="4000" dirty="0"/>
              <a:t>: Ekstrahavimas gali būti naudojamas padidinti norimos medžiagos koncentraciją tirpale, kuris yra svarbus tam tikruose procesuose, pvz., gamybos srityje.</a:t>
            </a:r>
          </a:p>
          <a:p>
            <a:r>
              <a:rPr lang="lt-LT" sz="4000" b="1" dirty="0"/>
              <a:t>Pritaikymas įvairiose srityse</a:t>
            </a:r>
            <a:r>
              <a:rPr lang="lt-LT" sz="4000" dirty="0"/>
              <a:t>: Tai yra plačiai naudojamas procesas ir yra tinkamas naudoti chemijoje, farmacijoje, maisto pramonėje, aplinkos moksluose ir kitose srityse.</a:t>
            </a:r>
          </a:p>
          <a:p>
            <a:endParaRPr lang="lt-LT" dirty="0"/>
          </a:p>
        </p:txBody>
      </p:sp>
    </p:spTree>
    <p:extLst>
      <p:ext uri="{BB962C8B-B14F-4D97-AF65-F5344CB8AC3E}">
        <p14:creationId xmlns:p14="http://schemas.microsoft.com/office/powerpoint/2010/main" val="84027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Ekstrahavimo trūkumai</a:t>
            </a:r>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lt-LT" b="1" dirty="0"/>
              <a:t>Energijos sąnaudos</a:t>
            </a:r>
            <a:r>
              <a:rPr lang="lt-LT" dirty="0"/>
              <a:t>: Kai kuriais atvejais ekstrahavimo procesai gali reikalauti didelių energijos sąnaudų, ypač jei reikia šildyti ar atvėsinti tirpalą.</a:t>
            </a:r>
          </a:p>
          <a:p>
            <a:r>
              <a:rPr lang="lt-LT" b="1" dirty="0"/>
              <a:t>Laiko sąnaudos</a:t>
            </a:r>
            <a:r>
              <a:rPr lang="lt-LT" dirty="0"/>
              <a:t>: Ekstrahavimas gali užtrukti ilgai, ypač jei norite išgryninti mažas kiekius medžiagos iš didelių mišinių.</a:t>
            </a:r>
          </a:p>
          <a:p>
            <a:r>
              <a:rPr lang="lt-LT" b="1" dirty="0"/>
              <a:t>Tirpiklių saugumas</a:t>
            </a:r>
            <a:r>
              <a:rPr lang="lt-LT" dirty="0"/>
              <a:t>: Naudojant organinius tirpiklius, reikia atsižvelgti į jų saugumą ir galimą aplinkos pavojų.</a:t>
            </a:r>
          </a:p>
          <a:p>
            <a:r>
              <a:rPr lang="lt-LT" b="1" dirty="0"/>
              <a:t>Tirpiklių atliekos</a:t>
            </a:r>
            <a:r>
              <a:rPr lang="lt-LT" dirty="0"/>
              <a:t>: Tirpikliai gali tapti atliekomis, kurias reikia tinkimai tvarkyti ir perdirbti.</a:t>
            </a:r>
          </a:p>
          <a:p>
            <a:r>
              <a:rPr lang="lt-LT" b="1" dirty="0"/>
              <a:t>Specifiniai reikalavimai</a:t>
            </a:r>
            <a:r>
              <a:rPr lang="lt-LT" dirty="0"/>
              <a:t>: Kiekvienas ekstrahavimo atvejis gali turėti specifinius reikalavimus dėl tirpiklių pasirinkimo, ekstrahavimo sąlygų ir kitų faktorių, todėl reikia atidžiai projektuoti kiekvieną procesą.</a:t>
            </a:r>
          </a:p>
          <a:p>
            <a:endParaRPr lang="lt-LT" dirty="0"/>
          </a:p>
        </p:txBody>
      </p:sp>
    </p:spTree>
    <p:extLst>
      <p:ext uri="{BB962C8B-B14F-4D97-AF65-F5344CB8AC3E}">
        <p14:creationId xmlns:p14="http://schemas.microsoft.com/office/powerpoint/2010/main" val="27251797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Plonasluoksnė chromatografija</a:t>
            </a:r>
          </a:p>
        </p:txBody>
      </p:sp>
      <p:sp>
        <p:nvSpPr>
          <p:cNvPr id="3" name="Content Placeholder 2"/>
          <p:cNvSpPr>
            <a:spLocks noGrp="1"/>
          </p:cNvSpPr>
          <p:nvPr>
            <p:ph idx="1"/>
          </p:nvPr>
        </p:nvSpPr>
        <p:spPr/>
        <p:txBody>
          <a:bodyPr>
            <a:normAutofit fontScale="92500" lnSpcReduction="10000"/>
          </a:bodyPr>
          <a:lstStyle/>
          <a:p>
            <a:r>
              <a:rPr lang="lt-LT" dirty="0"/>
              <a:t>Plonasluoksnė chromatografija (anglų kalba - Thin-Layer Chromatography arba TLC) yra analitikos ir atskyrimo metodas, naudojamas norint atskirti ir nustatyti medžiagas iš mišinio pagal jų migraciją per ploną sluoksnį, kuris yra uždėtas ant inertenės pagrindo plokštelės. </a:t>
            </a:r>
          </a:p>
          <a:p>
            <a:r>
              <a:rPr lang="lt-LT" dirty="0"/>
              <a:t>Šis metodas yra dažnai naudojamas laboratoriniuose tyrimuose, kai reikia atskirti ir identifikuoti medžiagas, kontroliuoti produktų kokybę arba atlikti kitus cheminius tyrimus.</a:t>
            </a:r>
          </a:p>
        </p:txBody>
      </p:sp>
    </p:spTree>
    <p:extLst>
      <p:ext uri="{BB962C8B-B14F-4D97-AF65-F5344CB8AC3E}">
        <p14:creationId xmlns:p14="http://schemas.microsoft.com/office/powerpoint/2010/main" val="939110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8352928" cy="6192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95108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idx="1"/>
          </p:nvPr>
        </p:nvSpPr>
        <p:spPr/>
        <p:txBody>
          <a:bodyPr/>
          <a:lstStyle/>
          <a:p>
            <a:endParaRPr lang="lt-LT"/>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76672"/>
            <a:ext cx="8784976" cy="5976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06659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188640"/>
            <a:ext cx="8820472" cy="6192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49515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Plonasluoksnės chromatografijos veikimo principai (1)</a:t>
            </a:r>
          </a:p>
        </p:txBody>
      </p:sp>
      <p:sp>
        <p:nvSpPr>
          <p:cNvPr id="3" name="Content Placeholder 2"/>
          <p:cNvSpPr>
            <a:spLocks noGrp="1"/>
          </p:cNvSpPr>
          <p:nvPr>
            <p:ph idx="1"/>
          </p:nvPr>
        </p:nvSpPr>
        <p:spPr>
          <a:xfrm>
            <a:off x="457200" y="1600200"/>
            <a:ext cx="8229600" cy="5141168"/>
          </a:xfrm>
        </p:spPr>
        <p:txBody>
          <a:bodyPr>
            <a:normAutofit fontScale="92500" lnSpcReduction="20000"/>
          </a:bodyPr>
          <a:lstStyle/>
          <a:p>
            <a:r>
              <a:rPr lang="lt-LT" b="1" dirty="0"/>
              <a:t>Paruošimas</a:t>
            </a:r>
            <a:r>
              <a:rPr lang="lt-LT" dirty="0"/>
              <a:t>: Paruošiama plona ir vienalytė danga</a:t>
            </a:r>
          </a:p>
          <a:p>
            <a:r>
              <a:rPr lang="lt-LT" b="1" dirty="0"/>
              <a:t>Mėginio analizavimo pradžia</a:t>
            </a:r>
            <a:r>
              <a:rPr lang="lt-LT" dirty="0"/>
              <a:t>: Mėginys, kuriame yra norimų medžiagų, yra uždedamas ant plonos sluoksnio dangos tam tikroje vietoje. Tai paprastai daroma naudojant mikropipetus arba kitus įrankius.</a:t>
            </a:r>
          </a:p>
          <a:p>
            <a:r>
              <a:rPr lang="lt-LT" b="1" dirty="0"/>
              <a:t>Tirpiklis</a:t>
            </a:r>
            <a:r>
              <a:rPr lang="lt-LT" dirty="0"/>
              <a:t>: Tirpiklis yra medžiaga, kuri juda per ploną sluoksnį ir "tempia" medžiagas su juo. Tirpiklis pasirenkamas taip, kad būtų tinkamas atskirti konkrečias medžiagas, atsižvelgiant į jų tirpimo savybes. Jei norite atskirti polines medžiagas, dažnai naudojamas nepolinis tirpiklis ir atvirkščiai.</a:t>
            </a:r>
          </a:p>
          <a:p>
            <a:endParaRPr lang="lt-LT" dirty="0"/>
          </a:p>
          <a:p>
            <a:endParaRPr lang="lt-LT" dirty="0"/>
          </a:p>
        </p:txBody>
      </p:sp>
    </p:spTree>
    <p:extLst>
      <p:ext uri="{BB962C8B-B14F-4D97-AF65-F5344CB8AC3E}">
        <p14:creationId xmlns:p14="http://schemas.microsoft.com/office/powerpoint/2010/main" val="36611080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Plonasluoksnės chromatografijos veikimo principai (2)</a:t>
            </a:r>
          </a:p>
        </p:txBody>
      </p:sp>
      <p:sp>
        <p:nvSpPr>
          <p:cNvPr id="3" name="Content Placeholder 2"/>
          <p:cNvSpPr>
            <a:spLocks noGrp="1"/>
          </p:cNvSpPr>
          <p:nvPr>
            <p:ph idx="1"/>
          </p:nvPr>
        </p:nvSpPr>
        <p:spPr/>
        <p:txBody>
          <a:bodyPr>
            <a:normAutofit fontScale="85000" lnSpcReduction="10000"/>
          </a:bodyPr>
          <a:lstStyle/>
          <a:p>
            <a:r>
              <a:rPr lang="lt-LT" b="1" dirty="0"/>
              <a:t>Atskirties rezultatas</a:t>
            </a:r>
            <a:r>
              <a:rPr lang="lt-LT" dirty="0"/>
              <a:t>: Medžiagos atskirtos pagal jų elgesį ploną sluoksnį dangoje. Po tam tikro laiko, kai tirpiklis pasiekia plonos sluoksnio galo, plokštelė yra pašalinama, ir medžiagos, kurios buvo atskirtos, yra matomos kaip atskiri skyriai arba dėmės ant plokštelės.</a:t>
            </a:r>
          </a:p>
          <a:p>
            <a:r>
              <a:rPr lang="lt-LT" b="1" dirty="0"/>
              <a:t>Identifikavimas</a:t>
            </a:r>
            <a:r>
              <a:rPr lang="lt-LT" dirty="0"/>
              <a:t>: Norint nustatyti atskirtas medžiagas, galima naudoti detektorių, kuris gali nustatyti jų buvimą pagal jų savybes (pvz., fluorescenciją) arba vizualiai palyginti su žinomomis kontrolinėmis medžiagomis. Taip galima identifikuoti atskirtas medžiagas.</a:t>
            </a:r>
          </a:p>
          <a:p>
            <a:endParaRPr lang="lt-LT" dirty="0"/>
          </a:p>
        </p:txBody>
      </p:sp>
    </p:spTree>
    <p:extLst>
      <p:ext uri="{BB962C8B-B14F-4D97-AF65-F5344CB8AC3E}">
        <p14:creationId xmlns:p14="http://schemas.microsoft.com/office/powerpoint/2010/main" val="2490269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Plonasluoksnės chromatografijos privalumai:</a:t>
            </a:r>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lt-LT" sz="3400" b="1" dirty="0"/>
              <a:t>Greitis</a:t>
            </a:r>
            <a:r>
              <a:rPr lang="lt-LT" sz="3400" dirty="0"/>
              <a:t>: TLC yra greita analizės technika, kuri leidžia atskirti medžiagas mišinyje per trumpą laiką. Tai ypač naudinga laboratoriniuose tyrimuose, kai reikia greitai gauti rezultatus.</a:t>
            </a:r>
          </a:p>
          <a:p>
            <a:r>
              <a:rPr lang="lt-LT" sz="3400" b="1" dirty="0"/>
              <a:t>Pigumas</a:t>
            </a:r>
            <a:r>
              <a:rPr lang="lt-LT" sz="3400" dirty="0"/>
              <a:t>: Plonosluoksnės chromatografijos medžiagos, tokios kaip plonosluoksnės plokštelės ir tirpikliai, yra palyginti pigios ir lengvai prieinamos.</a:t>
            </a:r>
          </a:p>
          <a:p>
            <a:r>
              <a:rPr lang="lt-LT" sz="3400" b="1" dirty="0"/>
              <a:t>Paprastumas</a:t>
            </a:r>
            <a:r>
              <a:rPr lang="lt-LT" sz="3400" dirty="0"/>
              <a:t>: Technika yra paprasta ir nereikalauja brangių ar sudėtingų įrangos ar prietaisų. Ji gali būti naudojama ir mokymo tikslais, ir praktiniais tikslais laboratoriniuose tyrimuose.</a:t>
            </a:r>
          </a:p>
          <a:p>
            <a:r>
              <a:rPr lang="lt-LT" sz="3400" b="1" dirty="0"/>
              <a:t>Griežtas atskyrimas</a:t>
            </a:r>
            <a:r>
              <a:rPr lang="lt-LT" sz="3400" dirty="0"/>
              <a:t>: TLC gali efektyviai atskirti medžiagas, kurios turi skirtingas polines arba nepolines savybes. </a:t>
            </a:r>
          </a:p>
          <a:p>
            <a:r>
              <a:rPr lang="lt-LT" sz="3400" b="1" dirty="0"/>
              <a:t>Mažos medžiagų sąnaudos</a:t>
            </a:r>
            <a:r>
              <a:rPr lang="lt-LT" sz="3400" dirty="0"/>
              <a:t>: Reikia tik mažų kiekių medžiagų, kad atliktumėte TLC analizę, todėl jis yra ekonomiškas.</a:t>
            </a:r>
          </a:p>
          <a:p>
            <a:endParaRPr lang="lt-LT" dirty="0"/>
          </a:p>
        </p:txBody>
      </p:sp>
    </p:spTree>
    <p:extLst>
      <p:ext uri="{BB962C8B-B14F-4D97-AF65-F5344CB8AC3E}">
        <p14:creationId xmlns:p14="http://schemas.microsoft.com/office/powerpoint/2010/main" val="1012322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Plonasluoksnės chromatografijos trūkumai:</a:t>
            </a:r>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lt-LT" b="1" dirty="0"/>
              <a:t>Mažesnis jautrumas</a:t>
            </a:r>
            <a:r>
              <a:rPr lang="lt-LT" dirty="0"/>
              <a:t>: TLC yra mažiau jautri nei kitos chromatografijos technikos, pvz., aukšto slėgio skysčių chromatografija (HPLC) arba dujų chromatografija (GC). Ji negali aptikti labai mažų kiekių medžiagų.</a:t>
            </a:r>
          </a:p>
          <a:p>
            <a:r>
              <a:rPr lang="lt-LT" b="1" dirty="0"/>
              <a:t>Nedidelis tikslumas</a:t>
            </a:r>
            <a:r>
              <a:rPr lang="lt-LT" dirty="0"/>
              <a:t>: Lyginant su kitomis chromatografijos technikomis, TLC gali būti mažiau tikslus. Tai dažnai naudojama kaip kokybės kontrolės arba preliminarios analizės technika.</a:t>
            </a:r>
          </a:p>
          <a:p>
            <a:r>
              <a:rPr lang="lt-LT" b="1" dirty="0"/>
              <a:t>Ribotos galimybės atskirti sudėtingas mišinyje medžiagas</a:t>
            </a:r>
            <a:r>
              <a:rPr lang="lt-LT" dirty="0"/>
              <a:t>: Su labai sudėtingomis arba artimomis polarinėmis savybėmis turinčiomis medžiagomis TLC gali būti sudėtinga atskirti.</a:t>
            </a:r>
          </a:p>
          <a:p>
            <a:r>
              <a:rPr lang="lt-LT" b="1" dirty="0"/>
              <a:t>Ribota identifikacija</a:t>
            </a:r>
            <a:r>
              <a:rPr lang="lt-LT" dirty="0"/>
              <a:t>: TLC gali padėti atskirti medžiagas, bet identifikavimas gali būti ribotas. Papildomi analizės metodai gali būti reikalingi identifikavimui.</a:t>
            </a:r>
          </a:p>
          <a:p>
            <a:r>
              <a:rPr lang="lt-LT" b="1" dirty="0"/>
              <a:t>Pagalbinės priemonės</a:t>
            </a:r>
            <a:r>
              <a:rPr lang="lt-LT" dirty="0"/>
              <a:t>: Tam, kad gautumėte daugiau informacijos apie atskirtas medžiagas, dažnai reikalingos specialios medžiagos ir įranga, pvz., UV šviesos ar fluorescencijos detektoriai.</a:t>
            </a:r>
          </a:p>
          <a:p>
            <a:endParaRPr lang="lt-LT" dirty="0"/>
          </a:p>
        </p:txBody>
      </p:sp>
    </p:spTree>
    <p:extLst>
      <p:ext uri="{BB962C8B-B14F-4D97-AF65-F5344CB8AC3E}">
        <p14:creationId xmlns:p14="http://schemas.microsoft.com/office/powerpoint/2010/main" val="1667998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Pamokos planas</a:t>
            </a:r>
          </a:p>
        </p:txBody>
      </p:sp>
      <p:sp>
        <p:nvSpPr>
          <p:cNvPr id="3" name="Content Placeholder 2"/>
          <p:cNvSpPr>
            <a:spLocks noGrp="1"/>
          </p:cNvSpPr>
          <p:nvPr>
            <p:ph idx="1"/>
          </p:nvPr>
        </p:nvSpPr>
        <p:spPr>
          <a:xfrm>
            <a:off x="457200" y="1600200"/>
            <a:ext cx="8229600" cy="5069160"/>
          </a:xfrm>
        </p:spPr>
        <p:txBody>
          <a:bodyPr>
            <a:normAutofit fontScale="85000" lnSpcReduction="20000"/>
          </a:bodyPr>
          <a:lstStyle/>
          <a:p>
            <a:pPr marL="514350" indent="-514350">
              <a:buFont typeface="+mj-lt"/>
              <a:buAutoNum type="arabicPeriod"/>
            </a:pPr>
            <a:r>
              <a:rPr lang="lt-LT" dirty="0"/>
              <a:t>Distiliavimas:</a:t>
            </a:r>
          </a:p>
          <a:p>
            <a:pPr marL="914400" lvl="1" indent="-514350">
              <a:buFont typeface="+mj-lt"/>
              <a:buAutoNum type="alphaLcParenR"/>
            </a:pPr>
            <a:r>
              <a:rPr lang="lt-LT" dirty="0"/>
              <a:t>Distiliavimo klasifikavimas;</a:t>
            </a:r>
          </a:p>
          <a:p>
            <a:pPr marL="914400" lvl="1" indent="-514350">
              <a:buFont typeface="+mj-lt"/>
              <a:buAutoNum type="alphaLcParenR"/>
            </a:pPr>
            <a:r>
              <a:rPr lang="lt-LT" dirty="0"/>
              <a:t>Papraščiausias distiliavimo aparatas;</a:t>
            </a:r>
          </a:p>
          <a:p>
            <a:pPr marL="914400" lvl="1" indent="-514350">
              <a:buFont typeface="+mj-lt"/>
              <a:buAutoNum type="alphaLcParenR"/>
            </a:pPr>
            <a:r>
              <a:rPr lang="lt-LT" dirty="0"/>
              <a:t>Distiliavimo privalumai ir trūkumai.</a:t>
            </a:r>
          </a:p>
          <a:p>
            <a:pPr marL="514350" indent="-514350">
              <a:buFont typeface="+mj-lt"/>
              <a:buAutoNum type="arabicPeriod"/>
            </a:pPr>
            <a:r>
              <a:rPr lang="lt-LT" dirty="0"/>
              <a:t>Kolorimetrija:</a:t>
            </a:r>
          </a:p>
          <a:p>
            <a:pPr marL="914400" lvl="1" indent="-514350">
              <a:buFont typeface="+mj-lt"/>
              <a:buAutoNum type="alphaLcParenR"/>
            </a:pPr>
            <a:r>
              <a:rPr lang="lt-LT" dirty="0"/>
              <a:t>Kolorimetrijos veikimo principai;</a:t>
            </a:r>
          </a:p>
          <a:p>
            <a:pPr marL="914400" lvl="1" indent="-514350">
              <a:buFont typeface="+mj-lt"/>
              <a:buAutoNum type="alphaLcParenR"/>
            </a:pPr>
            <a:r>
              <a:rPr lang="lt-LT" dirty="0"/>
              <a:t>Kolorimetrijos privalumai ir trūkumai.</a:t>
            </a:r>
          </a:p>
          <a:p>
            <a:pPr marL="514350" indent="-514350">
              <a:buFont typeface="+mj-lt"/>
              <a:buAutoNum type="arabicPeriod"/>
            </a:pPr>
            <a:r>
              <a:rPr lang="lt-LT" dirty="0"/>
              <a:t>Ekstrahavimas:</a:t>
            </a:r>
          </a:p>
          <a:p>
            <a:pPr marL="914400" lvl="1" indent="-514350">
              <a:buFont typeface="+mj-lt"/>
              <a:buAutoNum type="alphaLcParenR"/>
            </a:pPr>
            <a:r>
              <a:rPr lang="lt-LT" dirty="0"/>
              <a:t>Ekstrahavimo komponentai ir veikimo principai;</a:t>
            </a:r>
          </a:p>
          <a:p>
            <a:pPr marL="914400" lvl="1" indent="-514350">
              <a:buFont typeface="+mj-lt"/>
              <a:buAutoNum type="alphaLcParenR"/>
            </a:pPr>
            <a:r>
              <a:rPr lang="lt-LT" dirty="0"/>
              <a:t>Ekstrahavimo privalumai ir trūkumai.</a:t>
            </a:r>
          </a:p>
          <a:p>
            <a:pPr marL="514350" indent="-514350">
              <a:buFont typeface="+mj-lt"/>
              <a:buAutoNum type="arabicPeriod"/>
            </a:pPr>
            <a:r>
              <a:rPr lang="lt-LT" dirty="0"/>
              <a:t>Pluonasluoksnė chromatografija:</a:t>
            </a:r>
          </a:p>
          <a:p>
            <a:pPr marL="914400" lvl="1" indent="-514350">
              <a:buFont typeface="+mj-lt"/>
              <a:buAutoNum type="alphaLcParenR"/>
            </a:pPr>
            <a:r>
              <a:rPr lang="lt-LT" dirty="0"/>
              <a:t>Plonasluoksnės chromatografijos veikimo principai;</a:t>
            </a:r>
          </a:p>
          <a:p>
            <a:pPr marL="914400" lvl="1" indent="-514350">
              <a:buFont typeface="+mj-lt"/>
              <a:buAutoNum type="alphaLcParenR"/>
            </a:pPr>
            <a:r>
              <a:rPr lang="lt-LT" dirty="0"/>
              <a:t>Plonasluoksnės chromatografijos privalumai ir trūkumai.</a:t>
            </a:r>
          </a:p>
          <a:p>
            <a:pPr marL="514350" indent="-514350">
              <a:buFont typeface="+mj-lt"/>
              <a:buAutoNum type="arabicPeriod"/>
            </a:pPr>
            <a:endParaRPr lang="lt-LT" dirty="0"/>
          </a:p>
          <a:p>
            <a:pPr marL="514350" indent="-514350">
              <a:buFont typeface="+mj-lt"/>
              <a:buAutoNum type="arabicPeriod"/>
            </a:pPr>
            <a:endParaRPr lang="lt-LT" dirty="0"/>
          </a:p>
          <a:p>
            <a:pPr marL="514350" indent="-514350">
              <a:buFont typeface="+mj-lt"/>
              <a:buAutoNum type="arabicPeriod"/>
            </a:pPr>
            <a:endParaRPr lang="lt-LT" dirty="0"/>
          </a:p>
        </p:txBody>
      </p:sp>
    </p:spTree>
    <p:extLst>
      <p:ext uri="{BB962C8B-B14F-4D97-AF65-F5344CB8AC3E}">
        <p14:creationId xmlns:p14="http://schemas.microsoft.com/office/powerpoint/2010/main" val="3505173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Rekomendacijos pamokai</a:t>
            </a:r>
          </a:p>
        </p:txBody>
      </p:sp>
      <p:sp>
        <p:nvSpPr>
          <p:cNvPr id="3" name="Content Placeholder 2"/>
          <p:cNvSpPr>
            <a:spLocks noGrp="1"/>
          </p:cNvSpPr>
          <p:nvPr>
            <p:ph idx="1"/>
          </p:nvPr>
        </p:nvSpPr>
        <p:spPr/>
        <p:txBody>
          <a:bodyPr>
            <a:normAutofit fontScale="92500" lnSpcReduction="20000"/>
          </a:bodyPr>
          <a:lstStyle/>
          <a:p>
            <a:pPr marL="514350" indent="-514350">
              <a:buAutoNum type="arabicPeriod"/>
            </a:pPr>
            <a:r>
              <a:rPr lang="lt-LT" dirty="0"/>
              <a:t>Pamoką reikėtų pradėti pateikiant šių organinių junginių išskirstymo metodų vaizdinę medžiagą;</a:t>
            </a:r>
          </a:p>
          <a:p>
            <a:pPr marL="514350" indent="-514350">
              <a:buAutoNum type="arabicPeriod"/>
            </a:pPr>
            <a:r>
              <a:rPr lang="lt-LT" dirty="0"/>
              <a:t>Analizuoti kiekvieno iš išskirstymo būdų eigą, privalumus ir trūkumus.</a:t>
            </a:r>
          </a:p>
          <a:p>
            <a:pPr marL="514350" indent="-514350">
              <a:buAutoNum type="arabicPeriod"/>
            </a:pPr>
            <a:r>
              <a:rPr lang="lt-LT" dirty="0"/>
              <a:t>Atlikti praktiškai 2-3 organinių junginių išskirstymo būdus.</a:t>
            </a:r>
          </a:p>
          <a:p>
            <a:pPr marL="514350" indent="-514350">
              <a:buAutoNum type="arabicPeriod"/>
            </a:pPr>
            <a:r>
              <a:rPr lang="lt-LT" dirty="0"/>
              <a:t>Naudoti praktinėms veikloms R. Raudonio „Chemiko užrašai“ – 8 klasė– X tema, XII tema;</a:t>
            </a:r>
          </a:p>
          <a:p>
            <a:pPr marL="514350" indent="-514350">
              <a:buFont typeface="Arial" panose="020B0604020202020204" pitchFamily="34" charset="0"/>
              <a:buAutoNum type="arabicPeriod"/>
            </a:pPr>
            <a:r>
              <a:rPr lang="lt-LT" dirty="0"/>
              <a:t>Naudoti praktinėms veikloms R. Raudonio „Chemiko užrašai“ – 9 klasė –VIII tema.</a:t>
            </a:r>
          </a:p>
          <a:p>
            <a:pPr marL="514350" indent="-514350">
              <a:buAutoNum type="arabicPeriod"/>
            </a:pPr>
            <a:endParaRPr lang="lt-LT" dirty="0"/>
          </a:p>
          <a:p>
            <a:pPr marL="514350" indent="-514350">
              <a:buAutoNum type="arabicPeriod"/>
            </a:pPr>
            <a:endParaRPr lang="lt-LT" dirty="0"/>
          </a:p>
          <a:p>
            <a:pPr marL="0" indent="0">
              <a:buNone/>
            </a:pPr>
            <a:endParaRPr lang="lt-LT" dirty="0"/>
          </a:p>
        </p:txBody>
      </p:sp>
    </p:spTree>
    <p:extLst>
      <p:ext uri="{BB962C8B-B14F-4D97-AF65-F5344CB8AC3E}">
        <p14:creationId xmlns:p14="http://schemas.microsoft.com/office/powerpoint/2010/main" val="8695291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Nuorodos distiliacijai stebėti:</a:t>
            </a:r>
          </a:p>
        </p:txBody>
      </p:sp>
      <p:sp>
        <p:nvSpPr>
          <p:cNvPr id="3" name="Content Placeholder 2"/>
          <p:cNvSpPr>
            <a:spLocks noGrp="1"/>
          </p:cNvSpPr>
          <p:nvPr>
            <p:ph idx="1"/>
          </p:nvPr>
        </p:nvSpPr>
        <p:spPr/>
        <p:txBody>
          <a:bodyPr>
            <a:normAutofit fontScale="92500" lnSpcReduction="10000"/>
          </a:bodyPr>
          <a:lstStyle/>
          <a:p>
            <a:pPr marL="0" indent="0">
              <a:buNone/>
            </a:pPr>
            <a:r>
              <a:rPr lang="lt-LT" dirty="0"/>
              <a:t>1.Paprasta distiliacija </a:t>
            </a:r>
            <a:r>
              <a:rPr lang="lt-LT" dirty="0">
                <a:hlinkClick r:id="rId2"/>
              </a:rPr>
              <a:t>https://www.bing.com/videos/riverview/relatedvideo?&amp;q=Distillation+apparatus&amp;mid=FF671C08F01A408DEEFBFF671C08F01A408DEEFB&amp;FORM=VRDGAR&amp;ajaxhist=0</a:t>
            </a:r>
            <a:endParaRPr lang="lt-LT" dirty="0"/>
          </a:p>
          <a:p>
            <a:pPr marL="0" indent="0">
              <a:buNone/>
            </a:pPr>
            <a:r>
              <a:rPr lang="lt-LT" dirty="0"/>
              <a:t>2. Frakcinė distiliacija</a:t>
            </a:r>
          </a:p>
          <a:p>
            <a:pPr marL="0" indent="0">
              <a:buNone/>
            </a:pPr>
            <a:r>
              <a:rPr lang="lt-LT" dirty="0">
                <a:hlinkClick r:id="rId3"/>
              </a:rPr>
              <a:t>https://www.bing.com/videos/riverview/relatedvideo?&amp;q=Distillation&amp;mid=6C228B85D9D772E322166C228B85D9D772E32216&amp;FORM=VRDGAR&amp;ajaxhist=0</a:t>
            </a:r>
            <a:endParaRPr lang="lt-LT" dirty="0"/>
          </a:p>
          <a:p>
            <a:pPr marL="0" indent="0">
              <a:buNone/>
            </a:pPr>
            <a:endParaRPr lang="lt-LT" dirty="0"/>
          </a:p>
        </p:txBody>
      </p:sp>
    </p:spTree>
    <p:extLst>
      <p:ext uri="{BB962C8B-B14F-4D97-AF65-F5344CB8AC3E}">
        <p14:creationId xmlns:p14="http://schemas.microsoft.com/office/powerpoint/2010/main" val="25004807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Nuorodos kolorimetrijai stebėti:</a:t>
            </a:r>
          </a:p>
        </p:txBody>
      </p:sp>
      <p:sp>
        <p:nvSpPr>
          <p:cNvPr id="3" name="Content Placeholder 2"/>
          <p:cNvSpPr>
            <a:spLocks noGrp="1"/>
          </p:cNvSpPr>
          <p:nvPr>
            <p:ph idx="1"/>
          </p:nvPr>
        </p:nvSpPr>
        <p:spPr/>
        <p:txBody>
          <a:bodyPr/>
          <a:lstStyle/>
          <a:p>
            <a:r>
              <a:rPr lang="lt-LT" dirty="0">
                <a:hlinkClick r:id="rId2"/>
              </a:rPr>
              <a:t>https://www.bing.com/videos/riverview/relatedvideo?&amp;q=colorimetry+definition&amp;&amp;mid=930B653B21FFF54A2FAB930B653B21FFF54A2FAB&amp;&amp;FORM=VRDGAR</a:t>
            </a:r>
            <a:endParaRPr lang="lt-LT" dirty="0"/>
          </a:p>
          <a:p>
            <a:r>
              <a:rPr lang="lt-LT" dirty="0">
                <a:hlinkClick r:id="rId3"/>
              </a:rPr>
              <a:t>https://www.bing.com/videos/riverview/relatedvideo?&amp;q=colorimetry+definition&amp;&amp;mid=AB5742577DFC0DF53FC5AB5742577DFC0DF53FC5&amp;&amp;FORM=VRDGAR</a:t>
            </a:r>
            <a:endParaRPr lang="lt-LT" dirty="0"/>
          </a:p>
          <a:p>
            <a:endParaRPr lang="lt-LT" dirty="0"/>
          </a:p>
        </p:txBody>
      </p:sp>
    </p:spTree>
    <p:extLst>
      <p:ext uri="{BB962C8B-B14F-4D97-AF65-F5344CB8AC3E}">
        <p14:creationId xmlns:p14="http://schemas.microsoft.com/office/powerpoint/2010/main" val="34159846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Nuorodos ekstrahavimui stebėti:</a:t>
            </a:r>
          </a:p>
        </p:txBody>
      </p:sp>
      <p:sp>
        <p:nvSpPr>
          <p:cNvPr id="3" name="Content Placeholder 2"/>
          <p:cNvSpPr>
            <a:spLocks noGrp="1"/>
          </p:cNvSpPr>
          <p:nvPr>
            <p:ph idx="1"/>
          </p:nvPr>
        </p:nvSpPr>
        <p:spPr/>
        <p:txBody>
          <a:bodyPr>
            <a:normAutofit lnSpcReduction="10000"/>
          </a:bodyPr>
          <a:lstStyle/>
          <a:p>
            <a:r>
              <a:rPr lang="lt-LT" dirty="0">
                <a:hlinkClick r:id="rId2"/>
              </a:rPr>
              <a:t>https://www.bing.com/videos/riverview/relatedvideo?&amp;q=extraction+chemistry&amp;&amp;mid=BCCE1B95CB79C00E44A5BCCE1B95CB79C00E44A5&amp;&amp;FORM=VRDGAR</a:t>
            </a:r>
            <a:endParaRPr lang="lt-LT" dirty="0"/>
          </a:p>
          <a:p>
            <a:r>
              <a:rPr lang="lt-LT" dirty="0">
                <a:hlinkClick r:id="rId3"/>
              </a:rPr>
              <a:t>https://www.bing.com/videos/riverview/relatedvideo?&amp;q=Liquid-Liquid+Extraction&amp;&amp;mid=294E1BF2306C21367740294E1BF2306C21367740&amp;&amp;FORM=VRDGAR</a:t>
            </a:r>
            <a:endParaRPr lang="lt-LT" dirty="0"/>
          </a:p>
          <a:p>
            <a:endParaRPr lang="lt-LT" dirty="0"/>
          </a:p>
        </p:txBody>
      </p:sp>
    </p:spTree>
    <p:extLst>
      <p:ext uri="{BB962C8B-B14F-4D97-AF65-F5344CB8AC3E}">
        <p14:creationId xmlns:p14="http://schemas.microsoft.com/office/powerpoint/2010/main" val="2614388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Nuorodos plonasluoksnei chromatografijai stebėti:</a:t>
            </a:r>
          </a:p>
        </p:txBody>
      </p:sp>
      <p:sp>
        <p:nvSpPr>
          <p:cNvPr id="3" name="Content Placeholder 2"/>
          <p:cNvSpPr>
            <a:spLocks noGrp="1"/>
          </p:cNvSpPr>
          <p:nvPr>
            <p:ph idx="1"/>
          </p:nvPr>
        </p:nvSpPr>
        <p:spPr/>
        <p:txBody>
          <a:bodyPr>
            <a:normAutofit fontScale="85000" lnSpcReduction="20000"/>
          </a:bodyPr>
          <a:lstStyle/>
          <a:p>
            <a:r>
              <a:rPr lang="lt-LT" dirty="0">
                <a:hlinkClick r:id="rId2"/>
              </a:rPr>
              <a:t>https://www.bing.com/videos/riverview/relatedvideo?&amp;q=thin-layer+chromatography&amp;&amp;mid=4D4D41E9E4A1F29DDDF54D4D41E9E4A1F29DDDF5&amp;&amp;FORM=VRDGAR</a:t>
            </a:r>
            <a:endParaRPr lang="lt-LT" dirty="0"/>
          </a:p>
          <a:p>
            <a:r>
              <a:rPr lang="lt-LT" dirty="0">
                <a:hlinkClick r:id="rId2"/>
              </a:rPr>
              <a:t>https://www.bing.com/videos/riverview/relatedvideo?&amp;q=thin-layer+chromatography&amp;&amp;mid=4D4D41E9E4A1F29DDDF54D4D41E9E4A1F29DDDF5&amp;&amp;FORM=VRDGAR</a:t>
            </a:r>
            <a:endParaRPr lang="lt-LT" dirty="0"/>
          </a:p>
          <a:p>
            <a:r>
              <a:rPr lang="lt-LT" dirty="0">
                <a:hlinkClick r:id="rId3"/>
              </a:rPr>
              <a:t>https://www.bing.com/videos/riverview/relatedvideo?&amp;q=Thin-layer+chromatography&amp;&amp;mid=8B032B460BF0B724C0A38B032B460BF0B724C0A3&amp;&amp;FORM=VRDGAR</a:t>
            </a:r>
            <a:endParaRPr lang="lt-LT" dirty="0"/>
          </a:p>
          <a:p>
            <a:endParaRPr lang="lt-LT" dirty="0"/>
          </a:p>
          <a:p>
            <a:endParaRPr lang="lt-LT" dirty="0"/>
          </a:p>
        </p:txBody>
      </p:sp>
    </p:spTree>
    <p:extLst>
      <p:ext uri="{BB962C8B-B14F-4D97-AF65-F5344CB8AC3E}">
        <p14:creationId xmlns:p14="http://schemas.microsoft.com/office/powerpoint/2010/main" val="2467020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Nuorodos naudotos vaizdams (1)</a:t>
            </a:r>
          </a:p>
        </p:txBody>
      </p:sp>
      <p:sp>
        <p:nvSpPr>
          <p:cNvPr id="3" name="Content Placeholder 2"/>
          <p:cNvSpPr>
            <a:spLocks noGrp="1"/>
          </p:cNvSpPr>
          <p:nvPr>
            <p:ph idx="1"/>
          </p:nvPr>
        </p:nvSpPr>
        <p:spPr/>
        <p:txBody>
          <a:bodyPr>
            <a:normAutofit fontScale="92500" lnSpcReduction="10000"/>
          </a:bodyPr>
          <a:lstStyle/>
          <a:p>
            <a:r>
              <a:rPr lang="lt-LT" dirty="0">
                <a:hlinkClick r:id="rId2"/>
              </a:rPr>
              <a:t>https://pharmasciences.in/difference-between-thin-layer-and-paper-chromatography/</a:t>
            </a:r>
            <a:endParaRPr lang="lt-LT" dirty="0"/>
          </a:p>
          <a:p>
            <a:r>
              <a:rPr lang="lt-LT" dirty="0">
                <a:hlinkClick r:id="rId3"/>
              </a:rPr>
              <a:t>https://www.pustakaindo.co.id/pengertian-kromatografi/</a:t>
            </a:r>
            <a:endParaRPr lang="lt-LT" dirty="0"/>
          </a:p>
          <a:p>
            <a:r>
              <a:rPr lang="lt-LT" dirty="0">
                <a:hlinkClick r:id="rId4"/>
              </a:rPr>
              <a:t>https://stock.adobe.com/fr/search?k=tubes+%C3%A0+essais&amp;as_campaign=ftmigration2&amp;as_channel=dpcft&amp;as_campclass=brand&amp;as_source=ft_web&amp;as_camptype=acquisition&amp;as_audience=users&amp;as_content=closure_tag-page&amp;asset_id=191487293</a:t>
            </a:r>
            <a:endParaRPr lang="lt-LT" dirty="0"/>
          </a:p>
          <a:p>
            <a:endParaRPr lang="lt-LT" dirty="0"/>
          </a:p>
          <a:p>
            <a:endParaRPr lang="lt-LT" dirty="0"/>
          </a:p>
          <a:p>
            <a:endParaRPr lang="lt-LT" dirty="0"/>
          </a:p>
        </p:txBody>
      </p:sp>
    </p:spTree>
    <p:extLst>
      <p:ext uri="{BB962C8B-B14F-4D97-AF65-F5344CB8AC3E}">
        <p14:creationId xmlns:p14="http://schemas.microsoft.com/office/powerpoint/2010/main" val="16084424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Nuorodos naudotos vaizdams (2)</a:t>
            </a:r>
          </a:p>
        </p:txBody>
      </p:sp>
      <p:sp>
        <p:nvSpPr>
          <p:cNvPr id="3" name="Content Placeholder 2"/>
          <p:cNvSpPr>
            <a:spLocks noGrp="1"/>
          </p:cNvSpPr>
          <p:nvPr>
            <p:ph idx="1"/>
          </p:nvPr>
        </p:nvSpPr>
        <p:spPr/>
        <p:txBody>
          <a:bodyPr/>
          <a:lstStyle/>
          <a:p>
            <a:r>
              <a:rPr lang="lt-LT" dirty="0">
                <a:hlinkClick r:id="rId2"/>
              </a:rPr>
              <a:t>https://www.tool.com/3-to-13-gallon-home-diy-alcohol-distiller</a:t>
            </a:r>
            <a:endParaRPr lang="lt-LT" dirty="0"/>
          </a:p>
          <a:p>
            <a:r>
              <a:rPr lang="lt-LT" dirty="0">
                <a:hlinkClick r:id="rId3"/>
              </a:rPr>
              <a:t>https://alembikas.lt/distiliavimo-aparatas/</a:t>
            </a:r>
            <a:endParaRPr lang="lt-LT" dirty="0"/>
          </a:p>
          <a:p>
            <a:r>
              <a:rPr lang="lt-LT" dirty="0">
                <a:hlinkClick r:id="rId4"/>
              </a:rPr>
              <a:t>https://brainly.in/question/8479097</a:t>
            </a:r>
            <a:endParaRPr lang="lt-LT" dirty="0"/>
          </a:p>
          <a:p>
            <a:endParaRPr lang="lt-LT" dirty="0"/>
          </a:p>
          <a:p>
            <a:endParaRPr lang="lt-LT" dirty="0"/>
          </a:p>
          <a:p>
            <a:endParaRPr lang="lt-LT" dirty="0"/>
          </a:p>
        </p:txBody>
      </p:sp>
    </p:spTree>
    <p:extLst>
      <p:ext uri="{BB962C8B-B14F-4D97-AF65-F5344CB8AC3E}">
        <p14:creationId xmlns:p14="http://schemas.microsoft.com/office/powerpoint/2010/main" val="1169146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Distiliavimas</a:t>
            </a:r>
          </a:p>
        </p:txBody>
      </p:sp>
      <p:sp>
        <p:nvSpPr>
          <p:cNvPr id="3" name="Content Placeholder 2"/>
          <p:cNvSpPr>
            <a:spLocks noGrp="1"/>
          </p:cNvSpPr>
          <p:nvPr>
            <p:ph idx="1"/>
          </p:nvPr>
        </p:nvSpPr>
        <p:spPr/>
        <p:txBody>
          <a:bodyPr>
            <a:normAutofit lnSpcReduction="10000"/>
          </a:bodyPr>
          <a:lstStyle/>
          <a:p>
            <a:r>
              <a:rPr lang="lt-LT" dirty="0"/>
              <a:t>Distiliavimas tai procesas, kuris naudojamas atskirti skysčius su skirtingomis virimo temperatūromis arba išskirti komponentus iš mišinio. </a:t>
            </a:r>
          </a:p>
          <a:p>
            <a:r>
              <a:rPr lang="lt-LT" dirty="0"/>
              <a:t>Šis procesas yra pagrindinis cheminių medžiagų valymo ir koncentravimo metodas. </a:t>
            </a:r>
          </a:p>
          <a:p>
            <a:r>
              <a:rPr lang="lt-LT" dirty="0"/>
              <a:t>Distiliavimas dažnai naudojamas alkoholio, naftos produktų, vandens ir kitų medžiagų gavimui arba valymui.</a:t>
            </a:r>
          </a:p>
        </p:txBody>
      </p:sp>
    </p:spTree>
    <p:extLst>
      <p:ext uri="{BB962C8B-B14F-4D97-AF65-F5344CB8AC3E}">
        <p14:creationId xmlns:p14="http://schemas.microsoft.com/office/powerpoint/2010/main" val="1067811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Distiliavimo klasifikavimas</a:t>
            </a:r>
          </a:p>
        </p:txBody>
      </p:sp>
      <p:sp>
        <p:nvSpPr>
          <p:cNvPr id="3" name="Content Placeholder 2"/>
          <p:cNvSpPr>
            <a:spLocks noGrp="1"/>
          </p:cNvSpPr>
          <p:nvPr>
            <p:ph idx="1"/>
          </p:nvPr>
        </p:nvSpPr>
        <p:spPr/>
        <p:txBody>
          <a:bodyPr/>
          <a:lstStyle/>
          <a:p>
            <a:r>
              <a:rPr lang="lt-LT" dirty="0"/>
              <a:t>Paprastas distiliavimas</a:t>
            </a:r>
          </a:p>
          <a:p>
            <a:r>
              <a:rPr lang="lt-LT" dirty="0"/>
              <a:t>Frakcinis distiliavimas</a:t>
            </a:r>
          </a:p>
          <a:p>
            <a:r>
              <a:rPr lang="lt-LT" dirty="0"/>
              <a:t>Distiliavimas naudojant mažą slėgį - vakuuminis distiliavimas</a:t>
            </a:r>
          </a:p>
        </p:txBody>
      </p:sp>
    </p:spTree>
    <p:extLst>
      <p:ext uri="{BB962C8B-B14F-4D97-AF65-F5344CB8AC3E}">
        <p14:creationId xmlns:p14="http://schemas.microsoft.com/office/powerpoint/2010/main" val="451896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Distiliavimo aparatas mokykloje</a:t>
            </a:r>
          </a:p>
        </p:txBody>
      </p:sp>
      <p:sp>
        <p:nvSpPr>
          <p:cNvPr id="3" name="Content Placeholder 2"/>
          <p:cNvSpPr>
            <a:spLocks noGrp="1"/>
          </p:cNvSpPr>
          <p:nvPr>
            <p:ph sz="half" idx="1"/>
          </p:nvPr>
        </p:nvSpPr>
        <p:spPr/>
        <p:txBody>
          <a:bodyPr>
            <a:normAutofit/>
          </a:bodyPr>
          <a:lstStyle/>
          <a:p>
            <a:r>
              <a:rPr lang="lt-LT" dirty="0"/>
              <a:t>Indai ir priemonės: laboratorinis stovas, Viurco kolba, termometras, kondensatorius (šaldytuvas) , alonžas, kūginė kolba, kaitinimo elementas</a:t>
            </a:r>
          </a:p>
          <a:p>
            <a:endParaRPr lang="lt-LT" dirty="0"/>
          </a:p>
          <a:p>
            <a:endParaRPr lang="lt-LT" dirty="0"/>
          </a:p>
          <a:p>
            <a:pPr marL="0" indent="0">
              <a:buNone/>
            </a:pPr>
            <a:endParaRPr lang="lt-LT" dirty="0"/>
          </a:p>
        </p:txBody>
      </p:sp>
      <p:sp>
        <p:nvSpPr>
          <p:cNvPr id="4" name="Content Placeholder 3"/>
          <p:cNvSpPr>
            <a:spLocks noGrp="1"/>
          </p:cNvSpPr>
          <p:nvPr>
            <p:ph sz="half" idx="2"/>
          </p:nvPr>
        </p:nvSpPr>
        <p:spPr/>
        <p:txBody>
          <a:bodyPr>
            <a:normAutofit/>
          </a:bodyPr>
          <a:lstStyle/>
          <a:p>
            <a:r>
              <a:rPr lang="lt-LT" dirty="0"/>
              <a:t>Aparato vaizdas:</a:t>
            </a:r>
          </a:p>
          <a:p>
            <a:pPr marL="0" indent="0">
              <a:buNone/>
            </a:pPr>
            <a:endParaRPr lang="lt-L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292854"/>
            <a:ext cx="4355976" cy="4376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4801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Distiliavimo privalumai:</a:t>
            </a:r>
          </a:p>
        </p:txBody>
      </p:sp>
      <p:sp>
        <p:nvSpPr>
          <p:cNvPr id="3" name="Content Placeholder 2"/>
          <p:cNvSpPr>
            <a:spLocks noGrp="1"/>
          </p:cNvSpPr>
          <p:nvPr>
            <p:ph idx="1"/>
          </p:nvPr>
        </p:nvSpPr>
        <p:spPr/>
        <p:txBody>
          <a:bodyPr>
            <a:normAutofit fontScale="77500" lnSpcReduction="20000"/>
          </a:bodyPr>
          <a:lstStyle/>
          <a:p>
            <a:r>
              <a:rPr lang="lt-LT" b="1" dirty="0"/>
              <a:t>Valymas ir išskyrimas</a:t>
            </a:r>
            <a:r>
              <a:rPr lang="lt-LT" dirty="0"/>
              <a:t>: Distiliavimas leidžia atskirti skirtingų virimo temperatūrų medžiagas ir išskirti komponentus iš mišinio. Tai naudojama valyti ir gauti grynoms medžiagoms.</a:t>
            </a:r>
          </a:p>
          <a:p>
            <a:r>
              <a:rPr lang="lt-LT" b="1" dirty="0"/>
              <a:t>Medžiagų gavimas</a:t>
            </a:r>
            <a:r>
              <a:rPr lang="lt-LT" dirty="0"/>
              <a:t>: Daugelis medžiagų, tokios kaip alkoholis, naftos produktai, vaistai, parfumerijos produktai ir daugelis kitų, yra gaminami naudojant distiliavimą.</a:t>
            </a:r>
          </a:p>
          <a:p>
            <a:r>
              <a:rPr lang="lt-LT" b="1" dirty="0"/>
              <a:t>Virusų naikinimas</a:t>
            </a:r>
            <a:r>
              <a:rPr lang="lt-LT" dirty="0"/>
              <a:t>: Distiliavimas gali būti naudojamas vandens sterilizacijai, nes daugumą patogeninių bakterijų, virusų ir kitų mikroorganizmų žudo aukštos temperatūros režimas.</a:t>
            </a:r>
          </a:p>
          <a:p>
            <a:r>
              <a:rPr lang="lt-LT" b="1" dirty="0"/>
              <a:t>Kokybės kontrolė</a:t>
            </a:r>
            <a:r>
              <a:rPr lang="lt-LT" dirty="0"/>
              <a:t>: Tai suteikia kontrolę medžiagos grynumo ir kokybės lygmeniu, nes distiliacijos procesas pašalina priemaišas ir nežymų užterštumą.</a:t>
            </a:r>
          </a:p>
          <a:p>
            <a:endParaRPr lang="lt-LT" dirty="0"/>
          </a:p>
        </p:txBody>
      </p:sp>
    </p:spTree>
    <p:extLst>
      <p:ext uri="{BB962C8B-B14F-4D97-AF65-F5344CB8AC3E}">
        <p14:creationId xmlns:p14="http://schemas.microsoft.com/office/powerpoint/2010/main" val="1413190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b="1" dirty="0"/>
              <a:t>Distiliavimo trūkumai</a:t>
            </a:r>
          </a:p>
        </p:txBody>
      </p:sp>
      <p:sp>
        <p:nvSpPr>
          <p:cNvPr id="3" name="Content Placeholder 2"/>
          <p:cNvSpPr>
            <a:spLocks noGrp="1"/>
          </p:cNvSpPr>
          <p:nvPr>
            <p:ph idx="1"/>
          </p:nvPr>
        </p:nvSpPr>
        <p:spPr/>
        <p:txBody>
          <a:bodyPr>
            <a:normAutofit fontScale="77500" lnSpcReduction="20000"/>
          </a:bodyPr>
          <a:lstStyle/>
          <a:p>
            <a:r>
              <a:rPr lang="lt-LT" b="1" dirty="0"/>
              <a:t>Energijos sąnaudos</a:t>
            </a:r>
            <a:r>
              <a:rPr lang="lt-LT" dirty="0"/>
              <a:t>: Distiliavimas dažnai yra energijos išteklių intensyvus procesas, nes reikia šildyti medžiagą iki virimo temperatūros.</a:t>
            </a:r>
          </a:p>
          <a:p>
            <a:r>
              <a:rPr lang="lt-LT" b="1" dirty="0"/>
              <a:t>Laiko sąnaudos</a:t>
            </a:r>
            <a:r>
              <a:rPr lang="lt-LT" dirty="0"/>
              <a:t>: Tai gali užtrukti ilgai, ypač jei reikia distiliuoti didelį kiekį medžiagos.</a:t>
            </a:r>
          </a:p>
          <a:p>
            <a:r>
              <a:rPr lang="lt-LT" b="1" dirty="0"/>
              <a:t>Ribotas naudojimas</a:t>
            </a:r>
            <a:r>
              <a:rPr lang="lt-LT" dirty="0"/>
              <a:t>: Distiliavimas gali būti ribotas - tik mišinyje esančioms medžiagoms su skirtingomis virimo temperatūromis. Tai nėra efektyvus būdas atskirti mišinius, kuriuose komponentai turi panašias virimo temperatūras.</a:t>
            </a:r>
          </a:p>
          <a:p>
            <a:r>
              <a:rPr lang="lt-LT" b="1" dirty="0"/>
              <a:t>Aparatūros ir techninės priežiūros išlaidos</a:t>
            </a:r>
            <a:r>
              <a:rPr lang="lt-LT" dirty="0"/>
              <a:t>: Tam, kad būtų galima atlikti distiliavimą, dažnai reikia brangios specialios įrangos ir reikalauja nuolatinės priežiūros.</a:t>
            </a:r>
          </a:p>
        </p:txBody>
      </p:sp>
    </p:spTree>
    <p:extLst>
      <p:ext uri="{BB962C8B-B14F-4D97-AF65-F5344CB8AC3E}">
        <p14:creationId xmlns:p14="http://schemas.microsoft.com/office/powerpoint/2010/main" val="3670280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3240360"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23" y="3428999"/>
            <a:ext cx="3387049" cy="3436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2926" y="7284"/>
            <a:ext cx="5741074" cy="6857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7533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388</TotalTime>
  <Words>2175</Words>
  <Application>Microsoft Office PowerPoint</Application>
  <PresentationFormat>Demonstracija ekrane (4:3)</PresentationFormat>
  <Paragraphs>138</Paragraphs>
  <Slides>36</Slides>
  <Notes>0</Notes>
  <HiddenSlides>0</HiddenSlides>
  <MMClips>0</MMClips>
  <ScaleCrop>false</ScaleCrop>
  <HeadingPairs>
    <vt:vector size="6" baseType="variant">
      <vt:variant>
        <vt:lpstr>Naudojami šriftai</vt:lpstr>
      </vt:variant>
      <vt:variant>
        <vt:i4>2</vt:i4>
      </vt:variant>
      <vt:variant>
        <vt:lpstr>Tema</vt:lpstr>
      </vt:variant>
      <vt:variant>
        <vt:i4>1</vt:i4>
      </vt:variant>
      <vt:variant>
        <vt:lpstr>Skaidrių pavadinimai</vt:lpstr>
      </vt:variant>
      <vt:variant>
        <vt:i4>36</vt:i4>
      </vt:variant>
    </vt:vector>
  </HeadingPairs>
  <TitlesOfParts>
    <vt:vector size="39" baseType="lpstr">
      <vt:lpstr>Arial</vt:lpstr>
      <vt:lpstr>Calibri</vt:lpstr>
      <vt:lpstr>Office Theme</vt:lpstr>
      <vt:lpstr>Organinių junginių tyrimo metodai</vt:lpstr>
      <vt:lpstr>Pamokos tikslas</vt:lpstr>
      <vt:lpstr>Pamokos planas</vt:lpstr>
      <vt:lpstr>Distiliavimas</vt:lpstr>
      <vt:lpstr>Distiliavimo klasifikavimas</vt:lpstr>
      <vt:lpstr>Distiliavimo aparatas mokykloje</vt:lpstr>
      <vt:lpstr>Distiliavimo privalumai:</vt:lpstr>
      <vt:lpstr>Distiliavimo trūkumai</vt:lpstr>
      <vt:lpstr>„PowerPoint“ pateiktis</vt:lpstr>
      <vt:lpstr>Kolorimetrija</vt:lpstr>
      <vt:lpstr>„PowerPoint“ pateiktis</vt:lpstr>
      <vt:lpstr>Kolorimetro (aparato) veikimo principai (1)</vt:lpstr>
      <vt:lpstr>Kolorimetro (aparato) veikimo principai (2)</vt:lpstr>
      <vt:lpstr>Kolorimetrijos privalumai</vt:lpstr>
      <vt:lpstr>Kolorimetrijos trūkumai</vt:lpstr>
      <vt:lpstr>Ekstrahavimas</vt:lpstr>
      <vt:lpstr>„PowerPoint“ pateiktis</vt:lpstr>
      <vt:lpstr>Ekstrahavimo komponentai ir veikimo principai (1)</vt:lpstr>
      <vt:lpstr>Ekstrahavimo komponentai ir veikimo principai (2)</vt:lpstr>
      <vt:lpstr>Ekstrahavimo privalumai </vt:lpstr>
      <vt:lpstr>Ekstrahavimo trūkumai</vt:lpstr>
      <vt:lpstr>Plonasluoksnė chromatografija</vt:lpstr>
      <vt:lpstr>„PowerPoint“ pateiktis</vt:lpstr>
      <vt:lpstr>„PowerPoint“ pateiktis</vt:lpstr>
      <vt:lpstr>„PowerPoint“ pateiktis</vt:lpstr>
      <vt:lpstr>Plonasluoksnės chromatografijos veikimo principai (1)</vt:lpstr>
      <vt:lpstr>Plonasluoksnės chromatografijos veikimo principai (2)</vt:lpstr>
      <vt:lpstr>Plonasluoksnės chromatografijos privalumai:</vt:lpstr>
      <vt:lpstr>Plonasluoksnės chromatografijos trūkumai:</vt:lpstr>
      <vt:lpstr>Rekomendacijos pamokai</vt:lpstr>
      <vt:lpstr>Nuorodos distiliacijai stebėti:</vt:lpstr>
      <vt:lpstr>Nuorodos kolorimetrijai stebėti:</vt:lpstr>
      <vt:lpstr>Nuorodos ekstrahavimui stebėti:</vt:lpstr>
      <vt:lpstr>Nuorodos plonasluoksnei chromatografijai stebėti:</vt:lpstr>
      <vt:lpstr>Nuorodos naudotos vaizdams (1)</vt:lpstr>
      <vt:lpstr>Nuorodos naudotos vaizdams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Vandenilio energetika</dc:title>
  <dc:creator>Kristina Žekonytė</dc:creator>
  <cp:lastModifiedBy>Kristina Žekonytė. KMM</cp:lastModifiedBy>
  <cp:revision>32</cp:revision>
  <dcterms:created xsi:type="dcterms:W3CDTF">2023-08-18T05:25:44Z</dcterms:created>
  <dcterms:modified xsi:type="dcterms:W3CDTF">2024-04-12T14:17:36Z</dcterms:modified>
</cp:coreProperties>
</file>